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16" r:id="rId12"/>
    <p:sldMasterId id="2147483829" r:id="rId13"/>
    <p:sldMasterId id="2147483842" r:id="rId14"/>
  </p:sldMasterIdLst>
  <p:notesMasterIdLst>
    <p:notesMasterId r:id="rId31"/>
  </p:notesMasterIdLst>
  <p:handoutMasterIdLst>
    <p:handoutMasterId r:id="rId32"/>
  </p:handoutMasterIdLst>
  <p:sldIdLst>
    <p:sldId id="275" r:id="rId15"/>
    <p:sldId id="290" r:id="rId16"/>
    <p:sldId id="276" r:id="rId17"/>
    <p:sldId id="277" r:id="rId18"/>
    <p:sldId id="278" r:id="rId19"/>
    <p:sldId id="279" r:id="rId20"/>
    <p:sldId id="280" r:id="rId21"/>
    <p:sldId id="281" r:id="rId22"/>
    <p:sldId id="271" r:id="rId23"/>
    <p:sldId id="282" r:id="rId24"/>
    <p:sldId id="283" r:id="rId25"/>
    <p:sldId id="284" r:id="rId26"/>
    <p:sldId id="285" r:id="rId27"/>
    <p:sldId id="287" r:id="rId28"/>
    <p:sldId id="289" r:id="rId29"/>
    <p:sldId id="288" r:id="rId30"/>
  </p:sldIdLst>
  <p:sldSz cx="9144000" cy="6858000" type="screen4x3"/>
  <p:notesSz cx="6669088" cy="987266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wintermann" initials="t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65201" autoAdjust="0"/>
  </p:normalViewPr>
  <p:slideViewPr>
    <p:cSldViewPr snapToObjects="1">
      <p:cViewPr>
        <p:scale>
          <a:sx n="100" d="100"/>
          <a:sy n="100" d="100"/>
        </p:scale>
        <p:origin x="-20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6" d="100"/>
          <a:sy n="76" d="100"/>
        </p:scale>
        <p:origin x="-2244" y="-108"/>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0EDEC351-A0B6-4F9A-810A-1FCF656AE1C3}" type="datetimeFigureOut">
              <a:rPr lang="de-DE" smtClean="0"/>
              <a:t>14.09.2016</a:t>
            </a:fld>
            <a:endParaRPr lang="de-DE"/>
          </a:p>
        </p:txBody>
      </p:sp>
      <p:sp>
        <p:nvSpPr>
          <p:cNvPr id="4" name="Fußzeilenplatzhalt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E314E670-7157-4F2D-9A3C-03906405406B}" type="slidenum">
              <a:rPr lang="de-DE" smtClean="0"/>
              <a:t>‹Nr.›</a:t>
            </a:fld>
            <a:endParaRPr lang="de-DE"/>
          </a:p>
        </p:txBody>
      </p:sp>
    </p:spTree>
    <p:extLst>
      <p:ext uri="{BB962C8B-B14F-4D97-AF65-F5344CB8AC3E}">
        <p14:creationId xmlns:p14="http://schemas.microsoft.com/office/powerpoint/2010/main" val="136556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F00A2A49-954C-4644-BAA0-F08DA21D05BD}" type="datetimeFigureOut">
              <a:rPr lang="de-DE" smtClean="0"/>
              <a:t>14.09.2016</a:t>
            </a:fld>
            <a:endParaRPr lang="de-DE"/>
          </a:p>
        </p:txBody>
      </p:sp>
      <p:sp>
        <p:nvSpPr>
          <p:cNvPr id="4" name="Folienbildplatzhalt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C4ECA99F-C788-41D3-9C0B-515DE68F4D95}" type="slidenum">
              <a:rPr lang="de-DE" smtClean="0"/>
              <a:t>‹Nr.›</a:t>
            </a:fld>
            <a:endParaRPr lang="de-DE"/>
          </a:p>
        </p:txBody>
      </p:sp>
    </p:spTree>
    <p:extLst>
      <p:ext uri="{BB962C8B-B14F-4D97-AF65-F5344CB8AC3E}">
        <p14:creationId xmlns:p14="http://schemas.microsoft.com/office/powerpoint/2010/main" val="63652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Jahr 2018 plant die Ev.-Luth. Landeskirche wieder einen Taufsonntag. Diesmal werden insbesondere Kirchgemeinden ermutigt, ein Tauf-Fest mit dem Ev. Kindergarten bzw. Kindertagesstätte, die sich auf dem Gemeindegebiet befinden, zu feiern. </a:t>
            </a:r>
          </a:p>
          <a:p>
            <a:r>
              <a:rPr lang="de-DE" dirty="0" smtClean="0"/>
              <a:t>Gleichzeitig soll das Personal von Kindertagesstätten ermutigt und unterstützt werden, dass Thema Taufe in die religiöse Bildungsarbeit im Jahreskreis der Kindertagesstätten aufzunehmen.</a:t>
            </a:r>
          </a:p>
          <a:p>
            <a:endParaRPr lang="de-DE" dirty="0" smtClean="0"/>
          </a:p>
          <a:p>
            <a:r>
              <a:rPr lang="de-DE" dirty="0" smtClean="0"/>
              <a:t>Die Power-Point-Präsentation Taufe und ihr Begleittext sind insbesondere für die Fortbildung von Leiterinnen und Erzieherinnen gedacht. Sie möchten Auskunft geben, warum die Taufe aus unserem christlichen Verständnis heraus das Beste für Kinder und Erwachsene ist. Die Evangelisch-Lutherische</a:t>
            </a:r>
            <a:r>
              <a:rPr lang="de-DE" baseline="0" dirty="0" smtClean="0"/>
              <a:t> Landeskirche Sachsens </a:t>
            </a:r>
            <a:r>
              <a:rPr lang="de-DE" dirty="0" smtClean="0"/>
              <a:t>möchte alle Familien einladen, sich auf Spurensuche zu begeben, um das Ritual der Taufe kennen und verstehen zu lernen.</a:t>
            </a:r>
          </a:p>
          <a:p>
            <a:r>
              <a:rPr lang="de-DE" dirty="0" smtClean="0"/>
              <a:t>Das vorliegende Arbeitsmaterial ist keine umfassende theologische Abhandlung, sondern will eine Einführung in das Thema Taufe geben und dem Personal von Kindertagesstätten helfen über Taufe zu reflektieren und besser sprachfähig zu werden. </a:t>
            </a:r>
          </a:p>
          <a:p>
            <a:r>
              <a:rPr lang="de-DE" dirty="0" smtClean="0"/>
              <a:t>Ergänzend wird für die religionspädagogische Arbeit eine Praxisarbeitshilfe „Taufkoffer“ für Kinder im Alter von 3 bis 7 Jahren zur Verfügung gestellt. </a:t>
            </a:r>
          </a:p>
          <a:p>
            <a:endParaRPr lang="de-DE" dirty="0" smtClean="0"/>
          </a:p>
          <a:p>
            <a:r>
              <a:rPr lang="de-DE" i="1" dirty="0" smtClean="0"/>
              <a:t>Zur weiteren Verwendung:</a:t>
            </a:r>
          </a:p>
          <a:p>
            <a:r>
              <a:rPr lang="de-DE" i="1" dirty="0" smtClean="0"/>
              <a:t>Die Tauf-Präsentation kann auch vom pädagogischen Personal in Kindertagesstätten, von Lehrer/innen, Pfarrer/innen oder Gemeindepädagogen/innen für die Arbeit in der Gemeinde oder bei Elternabenden in Ev. Kindertagesstätten und Ev. Schulen verwendet werden.</a:t>
            </a:r>
          </a:p>
          <a:p>
            <a:endParaRPr lang="de-DE" i="1" dirty="0" smtClean="0"/>
          </a:p>
        </p:txBody>
      </p:sp>
      <p:sp>
        <p:nvSpPr>
          <p:cNvPr id="4" name="Foliennummernplatzhalter 3"/>
          <p:cNvSpPr>
            <a:spLocks noGrp="1"/>
          </p:cNvSpPr>
          <p:nvPr>
            <p:ph type="sldNum" sz="quarter" idx="10"/>
          </p:nvPr>
        </p:nvSpPr>
        <p:spPr/>
        <p:txBody>
          <a:bodyPr/>
          <a:lstStyle/>
          <a:p>
            <a:fld id="{C4ECA99F-C788-41D3-9C0B-515DE68F4D95}" type="slidenum">
              <a:rPr lang="de-DE" smtClean="0"/>
              <a:t>1</a:t>
            </a:fld>
            <a:endParaRPr lang="de-DE"/>
          </a:p>
        </p:txBody>
      </p:sp>
    </p:spTree>
    <p:extLst>
      <p:ext uri="{BB962C8B-B14F-4D97-AF65-F5344CB8AC3E}">
        <p14:creationId xmlns:p14="http://schemas.microsoft.com/office/powerpoint/2010/main" val="603692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Taufe ist Sakrament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Wenn ein Kind getauft wird, dann nehmen wir das Wundervolle eines Kindes als Geschenk Gottes wahr und erbitten Gottes Schutz und Segen für das Kind.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Taufe als „Geschenk eines neugeborenen Kindes“ und als „Gabe eines neuen irdischen Lebens“ zu feiern, ist ein Teil der Taufe.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Taufe ist vor allem aber Sakrament. Den Begriff kann man übersetzen mit „Heilsgabe Gottes“ oder „Himmelsgeschenk“. Menschliches Leben bedarf solch einer Heilsgabe, da es gefährdet ist: gefährdet durch Erfahrungen von Krankheit und Not, Gewalt und Sterblichkeit, Versagen und Schuld. Das Himmelsgeschenk der Taufe nimmt das Kind öffentlich sichtbar in die Lebensgemeinschaft mit Gott hinein. Für alle Situationen des Lebens gilt: „Du kannst nicht tiefer fallen als in Gottes Hand.“ (nach Psalm 139)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Dennoch ist Taufe kein magisches Mittel, das die Getauften gegen Schuld und Tod immunisiert. Taufe bewahrt auch nicht vor irdischem Leid. Die Verheißung, zu Gott zu gehören, kann Glauben wecken in tiefster Not und Trost schenken.</a:t>
            </a:r>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407327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Gnade, Liebe und Treue Gottes werden Wirklichkeit, weil Gott selbst Mensch geworden ist. Wenn Jesus von Nazareth Menschen begegnet, öffnet er ihnen die Augen für Gott und befreit sie aus der Macht des Bösen. Wir später Geborenen werden in der Taufe mit Jesus Christus verbunden. Das geschieht, indem der Täufling mit dem Kreuz gezeichnet und mit Wasser getauft wird. So wird er mit dem Sterben und Auferstehen Jesu Christi verbunden, so empfängt er Vergebung seiner Sünden, so wird er der Macht des Bösen entrissen. Die Taufe „wäscht“ nicht nur die Sünden „ab“, sondern schafft darüber hinaus eine neue Existenz.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Der Begriff „Sünde“ wird oft falsch verwendet. „Sünde“ meint nicht zuerst unmoralische Handlungen, sondern getrennt sein zu Gott. Folgen der Sünde sind Gleichgültigkeit gegenüber sich selbst und anderen und gegenüber Gottes Schöpfung.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Wir glauben, dass wir mit der Taufe der Macht des Bösen entrissen sind. So kann ein neues Leben beginnen. Dazu schenkt uns Gott seinen Heiligen Geist, der Glauben weckt und vielfältige Gaben schenkt. So handelt in der Taufe der dreieinige Gott: der Vater und Schöpfer allen Lebens, der Sohn, der gekreuzigt wurde und auferstanden ist, und der Heilige Geist, der Leben erneuert und es verantwortlich gestalten lässt. Deshalb heißt es: „(Name), ich taufe dich im Namen des Vaters und des Sohnes und des Heiligen Geistes.“ und: „Der allmächtige Gott und Vater unseres Herrn Jesus Christus, der dich von neuem geboren hat durch das Wasser und den Heiligen Geist und dir alle deine Sünde vergibt, der stärke dich mit seiner Gnade zum ewigen Leben. Friede sei mit dir.“ Gottes Gnade, Liebe und Treue haben Bestand, allen Anfechtungen zum Trotz über den Tod hinaus.</a:t>
            </a:r>
          </a:p>
          <a:p>
            <a:endParaRPr lang="de-DE" dirty="0" smtClean="0"/>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60693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Bibeltexte zur Taufe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Bibel berichtet über die Taufe. An vier Stellen wird Grundsätzliches gesagt.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Taufe Jesu durch Johannes – Neuanfang: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Johannes gilt als der Wegbegleiter Jesus. (Markus 1, 2-15)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Johannes predigt die Vergebung der Sünden: wer Buße tut und sich von Johannes im Jordan taufen lässt, der wird vor dem erwarteten Gottesgericht bewahrt. Jesus wird auch von Johannes getauft und erhält dabei den Auftrag, mit seinem Wirken zu beginnen. Nach biblischem Zeugnis hört Jesus die Stimme Gottes, sieht den Geist Gottes in Gestalt einer Taube auf sich herabkommen und wird von Gott berufen.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Jesus – Ermutigung zum Leben mit Gott: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Der Auftrag des auferstandenen Christus lautet: „Mir ist gegeben alle Gewalt im Himmel und auf Erden. Darum gehet hin und machet zu Jüngern alle Völker: Taufet sie auf den Namen des Vaters und des Sohnes und des Heiligen Geistes und lehret sie halten alles, was ich euch befohlen habe. Und siehe, ich bin bei euch alle Tage bis an der Welt Ende.“  (Matthäus 28, 18-20)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Jesus sagte damit: </a:t>
            </a:r>
            <a:r>
              <a:rPr kumimoji="0" lang="de-DE" sz="1200" b="0" i="1" u="none" strike="noStrike" kern="1200" cap="none" spc="0" normalizeH="0" baseline="0" noProof="0" dirty="0" smtClean="0">
                <a:ln>
                  <a:noFill/>
                </a:ln>
                <a:solidFill>
                  <a:prstClr val="black"/>
                </a:solidFill>
                <a:effectLst/>
                <a:uLnTx/>
                <a:uFillTx/>
                <a:latin typeface="+mn-lt"/>
                <a:ea typeface="+mn-ea"/>
                <a:cs typeface="+mn-cs"/>
              </a:rPr>
              <a:t>Ich bin jetzt bei meinem Vater im Himmel. Ich kann jetzt noch viel mehr tun als bisher. Im Himmel und auf der Erde. Ihr sollt allen Menschen von mir erzählen. Alle Menschen sollen wissen, dass ich sie lieb habe. Alle Menschen sollen wissen, dass ich für sie da bin. Alle Menschen sollen hören, was ich erzählt habe. Alle Menschen sollen so leben, wie ich es vorgemacht habe. Darum sollt ihr alle Menschen taufen im Namen von Gott: Im </a:t>
            </a:r>
            <a:r>
              <a:rPr kumimoji="0" lang="de-DE" sz="1200" b="0" i="1" u="none" strike="noStrike" kern="1200" cap="none" spc="0" normalizeH="0" baseline="0" noProof="0" smtClean="0">
                <a:ln>
                  <a:noFill/>
                </a:ln>
                <a:solidFill>
                  <a:prstClr val="black"/>
                </a:solidFill>
                <a:effectLst/>
                <a:uLnTx/>
                <a:uFillTx/>
                <a:latin typeface="+mn-lt"/>
                <a:ea typeface="+mn-ea"/>
                <a:cs typeface="+mn-cs"/>
              </a:rPr>
              <a:t>Namen des </a:t>
            </a:r>
            <a:r>
              <a:rPr kumimoji="0" lang="de-DE" sz="1200" b="0" i="1" u="none" strike="noStrike" kern="1200" cap="none" spc="0" normalizeH="0" baseline="0" noProof="0" dirty="0" smtClean="0">
                <a:ln>
                  <a:noFill/>
                </a:ln>
                <a:solidFill>
                  <a:prstClr val="black"/>
                </a:solidFill>
                <a:effectLst/>
                <a:uLnTx/>
                <a:uFillTx/>
                <a:latin typeface="+mn-lt"/>
                <a:ea typeface="+mn-ea"/>
                <a:cs typeface="+mn-cs"/>
              </a:rPr>
              <a:t>Vaters. Und im Namen des Sohnes. Und im Namen des Heiligen Geistes. Ich bin alle Tage bei euch. Bis zum Ende der Welt. Darauf könnt ihr euch verlassen. (Bibelübersetzung in leichter Sprache)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Paulus – Gemeinschaft mit Christus: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Paulus ist nach biblischem Zeugnis der wichtigste Botschafter des Evangeliums Jesu.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Paulus glaubt, dass Christen in ihrem Leben Anteil gewinnen am Leben Jesu, das von der Niedrigkeit zur Erhöhung und vom Tod zum Leben führt. Paulus ist getauft worden. Er beschreibt diese Taufe als Beginn der Gemeinschaft mit Christus in starken Bildern: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der Getaufte zieht Christus 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der Getaufte wird Teil eines Körpers bzw. Glied eines Leibes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der Getaufte erleidet und besiegt den Tod mit Christus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Taufe des äthiopischen Kämmerers – Gespräch über den Glauben: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Taufe des äthiopischen Kämmerers ist eine Beispielgeschichte und wurde von dem Evangelisten Lukas aufgeschrieben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(Apostelgeschichte 8, 26-40).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Der Kämmerer liest einen biblischen Text. „Verstehst du auch was du liest?“, hört er eine Stimme sagen. Natürlich kann der gebildete Kämmerer lesen. Doch ihm wird bewusst: Lesen und Verstehen sind nicht das Gleiche: Verstehen heißt Sinn entdecken, im Text, in der Welt, im eigenen Leben. „Wie kann ich, wenn mich nicht jemand anleitet?“, antwortet er. Es kommt zum Gespräch zweier Menschen, die gemeinsam einen Weg gehen wollen. Durch den Anderen entdeckt der Kämmerer nun das Eigene. Erst in Gott, dem ganz Anderen, entdecket er sich selbst in seinem Wesen und seiner Bestimmung. Verstehen hat Folgen, das wird dem Kämmerer klar. „Siehe, da ist Wasser, was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hindert‘s</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dass ich mich taufen lasse?“ Sich taufen lassen, das heißt, ich habe verstanden: Mein Leben kommt nicht aus meiner Hand. Ich verdanke mich nicht meinem eigenen Tun und auch nicht der Anerkennung der anderen. Ich bin von Gott gewollt und anerkannt, so wie ich bin.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in den Bibeltexten verwendeten Bilder und Texte finden sich in der Taufhandlung wieder: Taufbefehl, Kreuzeszeichen, Wasser, zu einer Kirchgemeinde gehören usw.</a:t>
            </a:r>
          </a:p>
          <a:p>
            <a:endParaRPr lang="de-DE" baseline="0" dirty="0" smtClean="0"/>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422403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Praktische Schritte zur Taufe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Taufe wird von den Sorgeberechtigten im Pfarramt der Kirchgemeinde am Wohnort angemeldet. Dafür gibt es ein Formular.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Der Pfarrer oder die Pfarrerin verantwortet die Taufe und informiert über die Taufvorbereitung. Wenn jemand die Taufe in einer anderen Kirchgemeinde oder mit einem anderen Pfarrer bzw. einer anderen Pfarrerin wünscht, ist dieser Wunsch mit dem zuständigen Ortspfarrer/in zu besprechen.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Bei Säuglingen oder Kindern trifft der Pfarrer bzw. die Pfarrerin die Eltern und soweit möglich auch die Paten zu einem Gespräch. Dieses kann vom Aufbau der Taufhandlung ausgehen und die Bedeutung der einzelnen Elemente erläutern. Zusammen mit Eltern und Paten ist zu überlegen, was es bedeutet, ein Kind im christlichen Glauben zu erziehen, und wie es ein Leben als Christ führen kann. Der Pfarrer oder die Pfarrerin wird auf kirchliche Angebote wie Christenlehre, Kinderkirche, Kurrende, Kindergottesdienst, Familienrüstzeiten usw. hinweisen.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Nach dem Taufgespräch sind viele Fragen beantwortet. Der Pfarrer oder die Pfarrerin steht weiterhin für Rückfragen zur Verfügung.</a:t>
            </a:r>
          </a:p>
          <a:p>
            <a:endParaRPr lang="de-DE" dirty="0"/>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348117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Taufgottesdienst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Dass die Taufe ein Fest für die Familie, die Paten und die ganze Kirchgemeinde ist, zeigt sich am öffentlichen Ort der Feier: die Kirche.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Familien, Angehörige, Freunde und auch die Kindergartengruppe können den Gottesdienst mitgestalten.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Der Ablauf der Tauffeier, die konkreten Umstände und natürlich das Alter des Täuflings haben Einfluss auf die Gestaltung der Taufe. Dennoch gibt es eine Grundform, die von der biblischen Botschaft und von der Tradition der Kirche bestimmt ist: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Bezeichnung des Täuflings mit dem Kreuz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biblischer Text als Taufspruch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Verlesung des Taufbefehls Matthäusevangelium Kapitel 28, Verse 19-20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Tauffrage an den Täufling bzw. an die Eltern und Paten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Apostolisches Glaubensbekenntnis, gesprochen von der ganzen Taufgemeinde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Wasserhandlung an Taufbecken oder Taufstein, Taufsegen mit Handauflegung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Taufgebet mit Fürbitten und Vaterunser.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Taufe kann in folgenden symbolischen Handlungen entfaltet werden: Überreichen einer Taufkerze, Taufurkunde, Bekleiden mit weißem Taufkleid, Segnen der Eltern oder Familien, Singen eines besonderen Taufliedes u. Ä.</a:t>
            </a:r>
          </a:p>
          <a:p>
            <a:endParaRPr lang="de-DE" dirty="0"/>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14</a:t>
            </a:fld>
            <a:endParaRPr lang="de-DE">
              <a:solidFill>
                <a:prstClr val="black"/>
              </a:solidFill>
            </a:endParaRPr>
          </a:p>
        </p:txBody>
      </p:sp>
    </p:spTree>
    <p:extLst>
      <p:ext uri="{BB962C8B-B14F-4D97-AF65-F5344CB8AC3E}">
        <p14:creationId xmlns:p14="http://schemas.microsoft.com/office/powerpoint/2010/main" val="168749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Leben aus der Taufe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Das Christsein eines Menschen nimmt in der Taufe seinen offenkundigen Anfang. Dass Christen eine Familie sind, nimmt die Bezeichnung „Schwester“ bzw. „Bruder“ auf.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Taufe begründet und ermöglicht ein hoffnungsvolles Leben: Getaufte werden mit Jesus Christus verbunden und ihr Leben wird reich, wenn sie es an ihm ausrichten, seinem Gebot folgen und versuchen, den Willen Gottes zu verstehen und zu erfüllen. Als Glieder der Gemeinde haben sie Anteil am Leben der Gemeinde, an ihren Gaben und ihrem Dienst für andere.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Deshalb ist der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Tauftag</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ein fröhlicher Festtag für alle Beteiligten. Immer wieder erinnern sich Christen, welchen Halt sie durch ihre Taufe erfahren durften. Für Martin Luther war z. B. die Gewissheit seiner Taufe in vielen Krisen entscheidender Halt. Es ist gut, sich immer wieder an die eigene Taufe zu erinnern. Die Feier des Tauftages oder die Tauferinnerung im Gottesdienst sind dafür gute Hilfen. In evangelischen Kindertageseinrichtungen ist die Tauferinnerung eine gängige Praxis.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315424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Einladung zur Taufe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Allen gilt die Einladung zur Taufe, insbesondere den Kindern. Gerade weil die Taufe der Anfang des neuen Lebens aus der Kraft des Heiligen Geistes ist, will sie „Das Beste für mein Kind“ sein. Sie ist die beste Einladung unserer Kirche.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Mit der Taufe wird der Täufling Glied einer Kirchgemeinde und damit der Evangelisch-Lutherischen Landeskirche Sachsens. Für als Kind Getaufte ist die Taufe die Voraussetzung für die Konfirmation.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Taufordnung der Evangelisch-Lutherischen Landeskirche Sachsens regelt und beantwortet Fragen zur Taufe. Sie ist auf diese Einladung und auf das Bewusstmachen des Lebens aus der Taufe ausgerichtet. Fast alle christlichen Kirchen erkennen die Taufe gegenseitig 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Und damit sind Getaufte Teil einer weltweiten Gemeinschaft von Christen.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dirty="0" smtClean="0">
                <a:ln>
                  <a:noFill/>
                </a:ln>
                <a:solidFill>
                  <a:prstClr val="black"/>
                </a:solidFill>
                <a:effectLst/>
                <a:uLnTx/>
                <a:uFillTx/>
                <a:latin typeface="+mn-lt"/>
                <a:ea typeface="+mn-ea"/>
                <a:cs typeface="+mn-cs"/>
              </a:rPr>
              <a:t>Die Taufordnung ist nachzulesen unter http://www.evlks.de/landeskirche/kirchenrecht/rechtssammlung/doc/2.1.1_TaufO.pdf (Amtsblatt der Evangelisch-Lutherischen Landeskirche Sachsens 10 [2005] S. A 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1" u="none" strike="noStrike" kern="1200" cap="none" spc="0" normalizeH="0" baseline="0" noProof="0" dirty="0" smtClean="0">
              <a:ln>
                <a:noFill/>
              </a:ln>
              <a:solidFill>
                <a:prstClr val="black"/>
              </a:solidFill>
              <a:effectLst/>
              <a:uLnTx/>
              <a:uFillTx/>
              <a:latin typeface="+mn-lt"/>
              <a:ea typeface="+mn-ea"/>
              <a:cs typeface="+mn-cs"/>
            </a:endParaRPr>
          </a:p>
          <a:p>
            <a:endParaRPr lang="de-DE" u="none" baseline="0" dirty="0" smtClean="0"/>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146644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Gliederung</a:t>
            </a:r>
          </a:p>
          <a:p>
            <a:r>
              <a:rPr lang="de-DE" dirty="0" smtClean="0"/>
              <a:t>Mithilfe</a:t>
            </a:r>
            <a:r>
              <a:rPr lang="de-DE" baseline="0" dirty="0" smtClean="0"/>
              <a:t> der PPP wird in 10 Schritte eine Einführung in die Taufe gegeben.</a:t>
            </a:r>
          </a:p>
          <a:p>
            <a:r>
              <a:rPr lang="de-DE" dirty="0" smtClean="0"/>
              <a:t> 1.  Wünsche für mein Kind</a:t>
            </a:r>
          </a:p>
          <a:p>
            <a:r>
              <a:rPr lang="de-DE" dirty="0" smtClean="0"/>
              <a:t> 2.  Religiöse Bildung </a:t>
            </a:r>
            <a:br>
              <a:rPr lang="de-DE" dirty="0" smtClean="0"/>
            </a:br>
            <a:r>
              <a:rPr lang="de-DE" dirty="0" smtClean="0"/>
              <a:t> 3.  Taufe ist Beziehung zu Gott</a:t>
            </a:r>
            <a:br>
              <a:rPr lang="de-DE" dirty="0" smtClean="0"/>
            </a:br>
            <a:r>
              <a:rPr lang="de-DE" dirty="0" smtClean="0"/>
              <a:t> 4.  Taufe ist Begleitung</a:t>
            </a:r>
            <a:br>
              <a:rPr lang="de-DE" dirty="0" smtClean="0"/>
            </a:br>
            <a:r>
              <a:rPr lang="de-DE" dirty="0" smtClean="0"/>
              <a:t> 5.  Taufe ist Sakrament</a:t>
            </a:r>
          </a:p>
          <a:p>
            <a:r>
              <a:rPr lang="de-DE" dirty="0" smtClean="0"/>
              <a:t> 6.  Bibeltexte zur Taufe</a:t>
            </a:r>
          </a:p>
          <a:p>
            <a:r>
              <a:rPr lang="de-DE" dirty="0" smtClean="0"/>
              <a:t> 7.  Praktische Schritte zur Taufe</a:t>
            </a:r>
          </a:p>
          <a:p>
            <a:r>
              <a:rPr lang="de-DE" dirty="0" smtClean="0"/>
              <a:t> 8.  Taufgottesdienst</a:t>
            </a:r>
          </a:p>
          <a:p>
            <a:r>
              <a:rPr lang="de-DE" dirty="0" smtClean="0"/>
              <a:t> 9.  Leben aus der Taufe</a:t>
            </a:r>
          </a:p>
          <a:p>
            <a:r>
              <a:rPr lang="de-DE" dirty="0" smtClean="0"/>
              <a:t>10. Einladung zur Taufe</a:t>
            </a:r>
          </a:p>
          <a:p>
            <a:endParaRPr lang="de-DE" dirty="0"/>
          </a:p>
        </p:txBody>
      </p:sp>
      <p:sp>
        <p:nvSpPr>
          <p:cNvPr id="4" name="Foliennummernplatzhalter 3"/>
          <p:cNvSpPr>
            <a:spLocks noGrp="1"/>
          </p:cNvSpPr>
          <p:nvPr>
            <p:ph type="sldNum" sz="quarter" idx="10"/>
          </p:nvPr>
        </p:nvSpPr>
        <p:spPr/>
        <p:txBody>
          <a:bodyPr/>
          <a:lstStyle/>
          <a:p>
            <a:fld id="{C4ECA99F-C788-41D3-9C0B-515DE68F4D95}" type="slidenum">
              <a:rPr lang="de-DE" smtClean="0"/>
              <a:t>2</a:t>
            </a:fld>
            <a:endParaRPr lang="de-DE"/>
          </a:p>
        </p:txBody>
      </p:sp>
    </p:spTree>
    <p:extLst>
      <p:ext uri="{BB962C8B-B14F-4D97-AF65-F5344CB8AC3E}">
        <p14:creationId xmlns:p14="http://schemas.microsoft.com/office/powerpoint/2010/main" val="338155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Wünsche für mein Kind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Eltern wünschen für ihr Kind das Beste. Sie suchen das Beste für ihr Kind. Das gilt für viele Lebensbereiche.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Zunächst ist es wichtig, dass ein Kind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Zuwendung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erfährt, von den Eltern, Großeltern, Verwandten, Geschwistern. </a:t>
            </a:r>
            <a:endParaRPr kumimoji="0" lang="de-D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Dabei benötigen Kinder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Schutz</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den geschützten Raum einer Familie, in einem sicheren Lebensumfeld.</a:t>
            </a:r>
            <a:endParaRPr kumimoji="0" lang="de-D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Dazu gehört auch die Sorge um eine gute medizinische Betreuung, um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Gesundheit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zu erhalten und zu fördern.</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Und Kinder brauchen Zeit für ihre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Entwicklung,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Zeit, um sich und die Welt entdecken zu können.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Für diesen Weg brauchen sie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Begleitung</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gute Begleiter. Am Anfang sind es Familienangehörige, später werden andere Begleiterinnen und Begleiter  in Kindertagesstätten und Schule wichtig.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Damit Kinder ihren eigenen Weg finden und gehen können ist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Bildung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wichtig, gute Bildung. Aber welche Bildung braucht ein Kind heute, um ein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selbstbestimmtes Leben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führen zu können und wird es seinen Platz finden in einer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Gemeinschaft</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Und was gehört heute und künftig zur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Lebensqualität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dazu?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Wenn wir das Beste für unsere Kinder suchen, uns darum bemühen, muss dennoch vieles offen bleiben, was tatsächlich das Beste für mein Kind ist.</a:t>
            </a:r>
            <a:endParaRPr kumimoji="0" lang="de-D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78611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Religiöse Bildung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Was kann religiöse Bildung beitragen, zu einem erfüllten, gelingendem Leben?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Viele Väter und Mütter sind unsicher bei der religiösen Erziehung und Bildung ihres Kindes. Über eigenen Glauben mit Kindern zu sprechen ist eine bedeutsame Aufgabe. Dennoch ist es wichtig, dass über Gott gesprochen wird, Rituale geübt werden, Glauben erlebbar ist. Denn wie sollen Kinder später über etwas entscheiden können, das sie gar nicht kennengelernt haben?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Religiöse Bildung vermag es, Lebensfragen und Sinndeutungen an menschliche Grunderfahrungen zu binden: Leben ist mir geschenkt, Vertrauen ist wichtig, ich bin für mein Leben verantwortlich.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So werden Kinder in ihren Fragen zum Leben und nach der Zukunft begleitet und finden Orientierung.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dirty="0" smtClean="0">
                <a:ln>
                  <a:noFill/>
                </a:ln>
                <a:solidFill>
                  <a:schemeClr val="bg2">
                    <a:lumMod val="25000"/>
                  </a:schemeClr>
                </a:solidFill>
                <a:effectLst/>
                <a:uLnTx/>
                <a:uFillTx/>
                <a:latin typeface="+mn-lt"/>
                <a:ea typeface="+mn-ea"/>
                <a:cs typeface="+mn-cs"/>
              </a:rPr>
              <a:t>Durch religiöse Bildung und Erziehung werden Grundsteine für die eigene Glaubensentscheidung gelegt.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Bewusstes Vermeiden religiöser Bildung verschließt Kindern den Zugang zu eigener Religion und zu Religion anderer. Kinder haben ein Recht auf Religion. Es ist ganz normal, dass Eltern bei der Beantwortung religiöser Fragen selbst Zweifel, Unsicherheit oder Unkenntnis erleben. Gerade deshalb können sie auf die Fragen ihrer Kinder ernsthaft eingehen und mit ihnen ehrlich über religiöses Verhalten reden. Evangelische Kindertagesstätten unterstützen Eltern bei dieser Bildungsaufgabe.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299386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Religiöse Bildung im christlichen Kontext fragt nach der Bedeutung des Glaubens an den dreieinigen Gott – Vater, Sohn und Heiliger Geist.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Sie lehrt zu staunen und sich zu wundern.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Sie nimmt Schuld, Grenzen und Brüche des Lebens wahr. Sie ermutigt, Begrenzungen des Lebens anzunehmen.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Sie entfaltet auf der Basis des christlichen Glaubens Modelle verantwortlichen Lebens gegenüber der eigenen Person, den anderen, der ganzen Schöpfung und Gott.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Sie ermuntert und ermöglicht, sich der heilsamen Beziehung zu Gott anzuvertrauen.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Es geht darum, nicht eine andere Wirklichkeit, sondern die Wirklichkeit anders wahrzunehmen und sich in den Grenzsituationen des Lebens von Gott gehalten zu wissen.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Es ist schön, ein Kind in seiner Entwicklung begleiten zu können. Es ist schön, Vater oder Mutter zu sein.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219789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Mutterschaft und Vaterschaft sind eine Gabe Gottes.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Zugleich ist es eine Aufgabe, dieses Geschenk anzunehmen, über seine Schönheit zu staunen und es erstrahlen zu lassen.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Jedes Kinder ist ein einmaliges Geschöpf, dessen Lebensgeschichte sich in der Geschichte der Menschheit niemals wiederholen wird.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Ein Kind verändert auch die Lebensgeschichte seiner Eltern.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9806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Jeder</a:t>
            </a:r>
            <a:r>
              <a:rPr lang="de-DE" baseline="0" dirty="0" smtClean="0"/>
              <a:t> Mensch ist ein Individuum und zugleich </a:t>
            </a:r>
            <a:r>
              <a:rPr lang="de-DE" dirty="0" smtClean="0"/>
              <a:t>ein Beziehungswesen. Von Beginn an ist er auf andere angewiesen.</a:t>
            </a:r>
            <a:r>
              <a:rPr lang="de-DE" baseline="0" dirty="0" smtClean="0"/>
              <a:t> </a:t>
            </a:r>
            <a:r>
              <a:rPr lang="de-DE" dirty="0" smtClean="0"/>
              <a:t>In der Beziehung zu Gott, den Menschen und der Schöpfung findet er zu</a:t>
            </a:r>
            <a:r>
              <a:rPr lang="de-DE" baseline="0" dirty="0" smtClean="0"/>
              <a:t> sich selbst und den Nächsten.</a:t>
            </a:r>
            <a:endParaRPr lang="de-DE" dirty="0" smtClean="0"/>
          </a:p>
          <a:p>
            <a:r>
              <a:rPr lang="de-DE" dirty="0" smtClean="0"/>
              <a:t>Studien zeigen, dass die ersten Lebensjahre auch wichtig sind für die Beziehung zu Gott. Alle späteren Lebensumstände werden auf dem Hintergrund dieser Erfahrungen wahrgenommen und reflektiert.</a:t>
            </a:r>
          </a:p>
          <a:p>
            <a:r>
              <a:rPr lang="de-DE" dirty="0" smtClean="0"/>
              <a:t>In den ersten Lebensjahren entwickelt sich die Fähigkeit, den engsten Bezugspersonen zu vertrauen. Aus diesem Vertrauen wächst die Fähigkeit und die Bereitschaft, Gott zu vertrauen.</a:t>
            </a:r>
          </a:p>
          <a:p>
            <a:r>
              <a:rPr lang="de-DE" dirty="0" smtClean="0"/>
              <a:t>In der frühen Kindheit nimmt das Kind gelebten Glauben bei den engsten Bezugspersonen wahr und fängt an, die Bezugspersonen in ihren religiösen Praktiken nachzuahmen. Im Übergang zum Kindergartenalter verbinden sich kindliche Sprachfähigkeit mit freier Fantasietätigkeit. Kindliche Neugier auf Welterschließung münden in den „großen Fragen“ nach Gott, Sinn, Endlichkeit des Lebens. </a:t>
            </a:r>
          </a:p>
          <a:p>
            <a:r>
              <a:rPr lang="de-DE" dirty="0" smtClean="0"/>
              <a:t>Kinder haben ein Recht auf Antworten. Wichtig sind in dieser Phase biblische Bilder von Gottes Schutz und Zuwendung, diese bieten lebens- und entwicklungsfördernde Impulse.</a:t>
            </a:r>
          </a:p>
          <a:p>
            <a:endParaRPr lang="de-DE" dirty="0" smtClean="0"/>
          </a:p>
          <a:p>
            <a:r>
              <a:rPr lang="de-DE" i="1" dirty="0" smtClean="0"/>
              <a:t>Einen Überblick</a:t>
            </a:r>
            <a:r>
              <a:rPr lang="de-DE" i="1" baseline="0" dirty="0" smtClean="0"/>
              <a:t> über die religiöse Entwicklung von Kindern sowie entwicklungspsychologische Erkenntnisse stellt Friedrich </a:t>
            </a:r>
            <a:r>
              <a:rPr lang="de-DE" i="1" dirty="0" smtClean="0"/>
              <a:t>Schweitzer im Kapitel</a:t>
            </a:r>
            <a:r>
              <a:rPr lang="de-DE" i="1" baseline="0" dirty="0" smtClean="0"/>
              <a:t> </a:t>
            </a:r>
            <a:r>
              <a:rPr lang="de-DE" i="1" dirty="0" smtClean="0"/>
              <a:t>„Kinder –</a:t>
            </a:r>
            <a:r>
              <a:rPr lang="de-DE" i="1" baseline="0" dirty="0" smtClean="0"/>
              <a:t> </a:t>
            </a:r>
            <a:r>
              <a:rPr lang="de-DE" i="1" dirty="0" smtClean="0"/>
              <a:t>Religion –</a:t>
            </a:r>
            <a:r>
              <a:rPr lang="de-DE" i="1" baseline="0" dirty="0" smtClean="0"/>
              <a:t> </a:t>
            </a:r>
            <a:r>
              <a:rPr lang="de-DE" i="1" dirty="0" smtClean="0"/>
              <a:t>christlicher Glaube“ im</a:t>
            </a:r>
            <a:r>
              <a:rPr lang="de-DE" i="1" baseline="0" dirty="0" smtClean="0"/>
              <a:t> </a:t>
            </a:r>
            <a:r>
              <a:rPr lang="de-DE" i="1" dirty="0" smtClean="0"/>
              <a:t>„Handbuch Arbeit mit Kindern: evangelische Perspektiven“,</a:t>
            </a:r>
            <a:r>
              <a:rPr lang="de-DE" i="1" baseline="0" dirty="0" smtClean="0"/>
              <a:t> herausgegeben im Jahr 2007 von Matthias </a:t>
            </a:r>
            <a:r>
              <a:rPr lang="de-DE" i="1" baseline="0" dirty="0" err="1" smtClean="0"/>
              <a:t>Spenn</a:t>
            </a:r>
            <a:r>
              <a:rPr lang="de-DE" i="1" baseline="0" dirty="0" smtClean="0"/>
              <a:t>, vor.</a:t>
            </a:r>
            <a:endParaRPr lang="de-DE" i="1" dirty="0" smtClean="0"/>
          </a:p>
          <a:p>
            <a:endParaRPr lang="de-DE" i="1" dirty="0" smtClean="0"/>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168363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Taufe – Beziehung zu Gott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Gott hat von Anfang an eine persönliche Beziehung zu jedem Menschen. Jede Beziehung lebt von einer Antwort. Wenn Eltern ihr Kind taufen lassen, dann wünschen sie sich diese Beziehung für ihr Kind und antworten stellvertretend.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Was Gott durch Jesus Christus allen zugedacht hat, wird in der Taufe jedem persönlich und namentlich zugesprochen: Ich, dein Gott, stehe zu dir und nehme dich an, weil du mein Kind bist – unabhängig davon, aus welcher Weltgegend oder welchen Familiensituationen du stammst, ob du männlich bist oder weiblich, krank oder gesund, welche Hautfarbe du hast oder welche Stärken und Schwächen.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Taufe ist eine verlässliche Liebeserklärung und das unauflösbare Treueversprechen Gottes gegenüber einem Menschen. Sie finden gerade dann ihren Ausdruck, wenn Säuglinge oder kleine Kinder getauft werden: sie können von Gott alles erwarten. Gottes Liebe ist an keine Vorbedingung gebunden.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Die Taufe gilt ein Leben lang. Das macht ihre Einmaligkeit aus. Und das macht die Taufe zum Besten für mein Kind. (Klick)</a:t>
            </a:r>
          </a:p>
        </p:txBody>
      </p:sp>
      <p:sp>
        <p:nvSpPr>
          <p:cNvPr id="4" name="Foliennummernplatzhalter 3"/>
          <p:cNvSpPr>
            <a:spLocks noGrp="1"/>
          </p:cNvSpPr>
          <p:nvPr>
            <p:ph type="sldNum" sz="quarter" idx="10"/>
          </p:nvPr>
        </p:nvSpPr>
        <p:spPr/>
        <p:txBody>
          <a:bodyPr/>
          <a:lstStyle/>
          <a:p>
            <a:fld id="{C4ECA99F-C788-41D3-9C0B-515DE68F4D95}"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413590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mn-lt"/>
                <a:ea typeface="+mn-ea"/>
                <a:cs typeface="+mn-cs"/>
              </a:rPr>
              <a:t>Taufe ist Begleitung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Wenn sich in der Anfangszeit des Christentums jemand taufen lassen wollte, bürgte ein Gemeindeglied für ihn – die sog. Patenschaft. Auch heute noch helfen Paten als „geistliche Eltern“ dem Getauften, in den Glauben und die Gemeinde hineinzuwachsen. Bei der Säuglingstaufe sprechen die Paten mit der Gemeinde das Glaubensbekenntnis und übernehmen zusammen mit den Eltern die Verantwortung für die christliche Erziehung der Kinder und deren Begleitung durch das Gebet. Beim Taufgottesdienst werden die Paten gefragt: „Wollt ihr als Glieder der christlichen Gemeinde den Eltern bei der Erfüllung ihrer Aufgaben helfen und für dieses Kind Verantwortung vor Gott übernehmen, so sprecht: Ja, mit Gottes Hilfe.“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Paten bezeugen, dass jemand getauft ist. Die Namen der Paten werden im Taufbuch vermerkt.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Da es sich um einen Auftrag und ein Amt innerhalb der Gemeinde handelt, müssen Paten einer christlichen Kirche angehören. Für den Fall, dass Eltern oder ältere Täuflinge selbst keinen Taufpaten finden, wird die Gemeinde sich bemühen, jemanden zu finden. Jeder Täufling soll mindestens einen Paten haben. Jugendliche oder Erwachsene müssen keine Paten haben; als Ansprechpartner für Fragen des Glaubens und andere Fragen wären diese aber wertvoll.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Das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Patenamt</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endet formal mit der Konfirmation des getauften Kindes. Viele Patenbeziehungen reichen darüber hinaus ein ganzes Leben.</a:t>
            </a:r>
          </a:p>
        </p:txBody>
      </p:sp>
      <p:sp>
        <p:nvSpPr>
          <p:cNvPr id="4" name="Foliennummernplatzhalter 3"/>
          <p:cNvSpPr>
            <a:spLocks noGrp="1"/>
          </p:cNvSpPr>
          <p:nvPr>
            <p:ph type="sldNum" sz="quarter" idx="10"/>
          </p:nvPr>
        </p:nvSpPr>
        <p:spPr/>
        <p:txBody>
          <a:bodyPr/>
          <a:lstStyle/>
          <a:p>
            <a:fld id="{C4ECA99F-C788-41D3-9C0B-515DE68F4D95}" type="slidenum">
              <a:rPr lang="de-DE" smtClean="0"/>
              <a:t>9</a:t>
            </a:fld>
            <a:endParaRPr lang="de-DE"/>
          </a:p>
        </p:txBody>
      </p:sp>
    </p:spTree>
    <p:extLst>
      <p:ext uri="{BB962C8B-B14F-4D97-AF65-F5344CB8AC3E}">
        <p14:creationId xmlns:p14="http://schemas.microsoft.com/office/powerpoint/2010/main" val="131734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13F8D4-41FE-1F4D-AB13-8F083AF47762}" type="slidenum">
              <a:rPr lang="de-DE" smtClean="0"/>
              <a:pPr/>
              <a:t>‹Nr.›</a:t>
            </a:fld>
            <a:endParaRPr lang="de-DE"/>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08459391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39558504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96058434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84015366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22491260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5215938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212746882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31221508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75128684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54392286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12550106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170116292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40348723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9461591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99607047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26103456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97949066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17423317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21601425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47215891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06768316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26630624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98058723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13120554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59776798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07500986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88805335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08221412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02561606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55109581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96821754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146048333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99741381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69743232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97510916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16403411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151855916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66701651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85620136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28377115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92004406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09080809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38076338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1608916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394315724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09203105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21337261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21434549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30488263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164455116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6547895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17045993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266278895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56223466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78184274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97803838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2816609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311547228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76068052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20214056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03303481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15740536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172224452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58140439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34332113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28134473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71656485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98856144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56195542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5702807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353661159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94375403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50097066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11937175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23493376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69626448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35812704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56493638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327532492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57489671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56240195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0928106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75284536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383423590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08963241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27630828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13F8D4-41FE-1F4D-AB13-8F083AF47762}" type="slidenum">
              <a:rPr lang="de-DE" smtClean="0"/>
              <a:pPr/>
              <a:t>‹Nr.›</a:t>
            </a:fld>
            <a:endParaRPr lang="de-DE"/>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40571170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62654591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14607945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43465293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222194204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3002508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9057468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67026713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91680743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27579594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66471829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32137406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89883399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1806988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66023882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06468763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226228460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32612251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41621078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85265330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28854585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351868485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57817707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15902434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76581144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00392997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3807259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37093161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24500244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23250708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1522686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3444767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09149968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73698450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17314858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55158254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69148554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70202077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89860529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24121091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420888103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82488597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14745798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51393260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96585623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394745308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83819557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72266728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92939308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6519227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10943198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15422434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236246758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07316337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50103012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76388450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06719562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423731818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de-DE" smtClean="0"/>
              <a:t>Mastertitelformat bearbeiten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54569795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de-DE" smtClean="0"/>
              <a:t>Mastertitelformat bearbeiten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99311535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pPr/>
              <a:t>14.09.2016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13F8D4-41FE-1F4D-AB13-8F083AF47762}" type="slidenum">
              <a:rPr lang="de-DE" smtClean="0"/>
              <a:pPr/>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7" name="Date Placeholder 6"/>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8" name="Footer Placeholder 7"/>
          <p:cNvSpPr>
            <a:spLocks noGrp="1"/>
          </p:cNvSpPr>
          <p:nvPr>
            <p:ph type="ftr" sz="quarter" idx="11"/>
          </p:nvPr>
        </p:nvSpPr>
        <p:spPr/>
        <p:txBody>
          <a:bodyPr/>
          <a:lstStyle/>
          <a:p>
            <a:endParaRPr lang="de-DE">
              <a:solidFill>
                <a:prstClr val="white"/>
              </a:solidFill>
            </a:endParaRPr>
          </a:p>
        </p:txBody>
      </p:sp>
      <p:sp>
        <p:nvSpPr>
          <p:cNvPr id="9" name="Slide Number Placeholder 8"/>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27938010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4" name="Footer Placeholder 3"/>
          <p:cNvSpPr>
            <a:spLocks noGrp="1"/>
          </p:cNvSpPr>
          <p:nvPr>
            <p:ph type="ftr" sz="quarter" idx="11"/>
          </p:nvPr>
        </p:nvSpPr>
        <p:spPr/>
        <p:txBody>
          <a:bodyPr/>
          <a:lstStyle/>
          <a:p>
            <a:endParaRPr lang="de-DE">
              <a:solidFill>
                <a:prstClr val="white"/>
              </a:solidFill>
            </a:endParaRPr>
          </a:p>
        </p:txBody>
      </p:sp>
      <p:sp>
        <p:nvSpPr>
          <p:cNvPr id="5" name="Slide Number Placeholder 4"/>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23335908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3" name="Footer Placeholder 2"/>
          <p:cNvSpPr>
            <a:spLocks noGrp="1"/>
          </p:cNvSpPr>
          <p:nvPr>
            <p:ph type="ftr" sz="quarter" idx="11"/>
          </p:nvPr>
        </p:nvSpPr>
        <p:spPr/>
        <p:txBody>
          <a:bodyPr/>
          <a:lstStyle/>
          <a:p>
            <a:endParaRPr lang="de-DE">
              <a:solidFill>
                <a:prstClr val="white"/>
              </a:solidFill>
            </a:endParaRPr>
          </a:p>
        </p:txBody>
      </p:sp>
      <p:sp>
        <p:nvSpPr>
          <p:cNvPr id="4" name="Slide Number Placeholder 3"/>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54879808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de-DE" smtClean="0"/>
              <a:t>Mastertitelformat bearbeiten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67019795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de-DE" smtClean="0"/>
              <a:t>Mastertitelformat bearbeiten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6" name="Footer Placeholder 5"/>
          <p:cNvSpPr>
            <a:spLocks noGrp="1"/>
          </p:cNvSpPr>
          <p:nvPr>
            <p:ph type="ftr" sz="quarter" idx="11"/>
          </p:nvPr>
        </p:nvSpPr>
        <p:spPr/>
        <p:txBody>
          <a:bodyPr/>
          <a:lstStyle/>
          <a:p>
            <a:endParaRPr lang="de-DE">
              <a:solidFill>
                <a:prstClr val="white"/>
              </a:solidFill>
            </a:endParaRPr>
          </a:p>
        </p:txBody>
      </p:sp>
      <p:sp>
        <p:nvSpPr>
          <p:cNvPr id="7" name="Slide Number Placeholder 6"/>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98031378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6310037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2189264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94352564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54915696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de-DE" smtClean="0"/>
              <a:t>Mastertitelformat bearbeiten</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p:txBody>
          <a:body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11"/>
          </p:nvPr>
        </p:nvSpPr>
        <p:spPr/>
        <p:txBody>
          <a:bodyPr/>
          <a:lstStyle/>
          <a:p>
            <a:endParaRPr lang="de-DE">
              <a:solidFill>
                <a:prstClr val="white"/>
              </a:solidFill>
            </a:endParaRPr>
          </a:p>
        </p:txBody>
      </p:sp>
      <p:sp>
        <p:nvSpPr>
          <p:cNvPr id="6" name="Slide Number Placeholder 5"/>
          <p:cNvSpPr>
            <a:spLocks noGrp="1"/>
          </p:cNvSpPr>
          <p:nvPr>
            <p:ph type="sldNum" sz="quarter" idx="12"/>
          </p:nvPr>
        </p:nvSpPr>
        <p:spPr/>
        <p:txBody>
          <a:bodyPr/>
          <a:lstStyle/>
          <a:p>
            <a:fld id="{2713F8D4-41FE-1F4D-AB13-8F083AF47762}" type="slidenum">
              <a:rPr lang="de-DE" smtClean="0">
                <a:solidFill>
                  <a:prstClr val="white"/>
                </a:solidFill>
              </a:rPr>
              <a:pPr/>
              <a:t>‹Nr.›</a:t>
            </a:fld>
            <a:endParaRPr lang="de-DE">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a:p>
        </p:txBody>
      </p:sp>
    </p:spTree>
    <p:extLst>
      <p:ext uri="{BB962C8B-B14F-4D97-AF65-F5344CB8AC3E}">
        <p14:creationId xmlns:p14="http://schemas.microsoft.com/office/powerpoint/2010/main" val="325705825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pPr/>
              <a:t>14.09.2016</a:t>
            </a:fld>
            <a:endParaRPr lang="de-DE"/>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8454920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85808733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2480861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73510593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15357672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2884742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1849252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42908461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628846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6094348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173071432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376689835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4AEE9E-6896-5E48-AFCD-1460B17352BD}" type="datetimeFigureOut">
              <a:rPr lang="de-DE" smtClean="0">
                <a:solidFill>
                  <a:prstClr val="white"/>
                </a:solidFill>
              </a:rPr>
              <a:pPr/>
              <a:t>14.09.2016</a:t>
            </a:fld>
            <a:endParaRPr lang="de-DE">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de-DE">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13F8D4-41FE-1F4D-AB13-8F083AF47762}"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12634572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6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5247771"/>
            <a:ext cx="8208912" cy="646331"/>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Im </a:t>
            </a:r>
            <a:r>
              <a:rPr lang="de-DE" dirty="0">
                <a:latin typeface="Arial" panose="020B0604020202020204" pitchFamily="34" charset="0"/>
                <a:cs typeface="Arial" panose="020B0604020202020204" pitchFamily="34" charset="0"/>
              </a:rPr>
              <a:t>Jahr 2018 </a:t>
            </a:r>
            <a:r>
              <a:rPr lang="de-DE" dirty="0" smtClean="0">
                <a:latin typeface="Arial" panose="020B0604020202020204" pitchFamily="34" charset="0"/>
                <a:cs typeface="Arial" panose="020B0604020202020204" pitchFamily="34" charset="0"/>
              </a:rPr>
              <a:t>plant </a:t>
            </a:r>
            <a:r>
              <a:rPr lang="de-DE" dirty="0">
                <a:latin typeface="Arial" panose="020B0604020202020204" pitchFamily="34" charset="0"/>
                <a:cs typeface="Arial" panose="020B0604020202020204" pitchFamily="34" charset="0"/>
              </a:rPr>
              <a:t>die Ev</a:t>
            </a:r>
            <a:r>
              <a:rPr lang="de-DE" dirty="0" smtClean="0">
                <a:latin typeface="Arial" panose="020B0604020202020204" pitchFamily="34" charset="0"/>
                <a:cs typeface="Arial" panose="020B0604020202020204" pitchFamily="34" charset="0"/>
              </a:rPr>
              <a:t>.-Luth. Landeskirche wieder einen Taufsonntag. Kirchgemeinden und Ev</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Kindertagesstätten laden gemeinsam ein.  </a:t>
            </a:r>
            <a:endParaRPr lang="de-DE"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4440" y="2698745"/>
            <a:ext cx="2050583" cy="205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154" y="602926"/>
            <a:ext cx="60594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59948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KL_Taufen_9477_sepia.jpg"/>
          <p:cNvPicPr>
            <a:picLocks noChangeAspect="1"/>
          </p:cNvPicPr>
          <p:nvPr/>
        </p:nvPicPr>
        <p:blipFill>
          <a:blip r:embed="rId3" cstate="email">
            <a:lum contrast="-30000"/>
            <a:extLst>
              <a:ext uri="{28A0092B-C50C-407E-A947-70E740481C1C}">
                <a14:useLocalDpi xmlns:a14="http://schemas.microsoft.com/office/drawing/2010/main"/>
              </a:ext>
            </a:extLst>
          </a:blip>
          <a:srcRect/>
          <a:stretch>
            <a:fillRect/>
          </a:stretch>
        </p:blipFill>
        <p:spPr>
          <a:xfrm>
            <a:off x="63" y="-17556"/>
            <a:ext cx="9220161" cy="6875556"/>
          </a:xfrm>
          <a:prstGeom prst="rect">
            <a:avLst/>
          </a:prstGeom>
        </p:spPr>
      </p:pic>
      <p:sp>
        <p:nvSpPr>
          <p:cNvPr id="4" name="Titel 1"/>
          <p:cNvSpPr txBox="1">
            <a:spLocks/>
          </p:cNvSpPr>
          <p:nvPr/>
        </p:nvSpPr>
        <p:spPr>
          <a:xfrm>
            <a:off x="0" y="3886200"/>
            <a:ext cx="9220224" cy="2554545"/>
          </a:xfrm>
          <a:prstGeom prst="rect">
            <a:avLst/>
          </a:prstGeom>
          <a:solidFill>
            <a:schemeClr val="bg1">
              <a:lumMod val="95000"/>
              <a:alpha val="20000"/>
            </a:schemeClr>
          </a:solidFill>
          <a:effectLst>
            <a:outerShdw blurRad="50800" dist="38100" dir="2700000">
              <a:srgbClr val="000000">
                <a:alpha val="43000"/>
              </a:srgbClr>
            </a:outerShdw>
          </a:effectLst>
        </p:spPr>
        <p:txBody>
          <a:bodyPr wrap="squar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de-DE" sz="3200" i="1" dirty="0" smtClean="0">
                <a:solidFill>
                  <a:schemeClr val="bg1"/>
                </a:solidFill>
                <a:effectLst>
                  <a:outerShdw blurRad="38100" dist="38100" dir="2700000" algn="tl">
                    <a:srgbClr val="000000">
                      <a:alpha val="43137"/>
                    </a:srgbClr>
                  </a:outerShdw>
                </a:effectLst>
                <a:latin typeface="Arial"/>
                <a:cs typeface="Arial"/>
              </a:rPr>
              <a:t>Wenn ein Kind getauft wird, </a:t>
            </a:r>
          </a:p>
          <a:p>
            <a:pPr>
              <a:defRPr/>
            </a:pPr>
            <a:r>
              <a:rPr lang="de-DE" sz="3200" i="1" dirty="0" smtClean="0">
                <a:solidFill>
                  <a:schemeClr val="bg1"/>
                </a:solidFill>
                <a:effectLst>
                  <a:outerShdw blurRad="38100" dist="38100" dir="2700000" algn="tl">
                    <a:srgbClr val="000000">
                      <a:alpha val="43137"/>
                    </a:srgbClr>
                  </a:outerShdw>
                </a:effectLst>
                <a:latin typeface="Arial"/>
                <a:cs typeface="Arial"/>
              </a:rPr>
              <a:t>dann nehmen wir das Wundervolle </a:t>
            </a:r>
          </a:p>
          <a:p>
            <a:pPr>
              <a:defRPr/>
            </a:pPr>
            <a:r>
              <a:rPr lang="de-DE" sz="3200" i="1" dirty="0" smtClean="0">
                <a:solidFill>
                  <a:schemeClr val="bg1"/>
                </a:solidFill>
                <a:effectLst>
                  <a:outerShdw blurRad="38100" dist="38100" dir="2700000" algn="tl">
                    <a:srgbClr val="000000">
                      <a:alpha val="43137"/>
                    </a:srgbClr>
                  </a:outerShdw>
                </a:effectLst>
                <a:latin typeface="Arial"/>
                <a:cs typeface="Arial"/>
              </a:rPr>
              <a:t>eines Kindes als Geschenk Gottes wahr </a:t>
            </a:r>
          </a:p>
          <a:p>
            <a:pPr>
              <a:defRPr/>
            </a:pPr>
            <a:r>
              <a:rPr lang="de-DE" sz="3200" i="1" dirty="0" smtClean="0">
                <a:solidFill>
                  <a:schemeClr val="bg1"/>
                </a:solidFill>
                <a:effectLst>
                  <a:outerShdw blurRad="38100" dist="38100" dir="2700000" algn="tl">
                    <a:srgbClr val="000000">
                      <a:alpha val="43137"/>
                    </a:srgbClr>
                  </a:outerShdw>
                </a:effectLst>
                <a:latin typeface="Arial"/>
                <a:cs typeface="Arial"/>
              </a:rPr>
              <a:t>und erbitten Gottes Schutz und Segen</a:t>
            </a:r>
          </a:p>
          <a:p>
            <a:pPr>
              <a:defRPr/>
            </a:pPr>
            <a:r>
              <a:rPr lang="de-DE" sz="3200" i="1" dirty="0" smtClean="0">
                <a:solidFill>
                  <a:schemeClr val="bg1"/>
                </a:solidFill>
                <a:effectLst>
                  <a:outerShdw blurRad="38100" dist="38100" dir="2700000" algn="tl">
                    <a:srgbClr val="000000">
                      <a:alpha val="43137"/>
                    </a:srgbClr>
                  </a:outerShdw>
                </a:effectLst>
                <a:latin typeface="Arial"/>
                <a:cs typeface="Arial"/>
              </a:rPr>
              <a:t>für das Kind.</a:t>
            </a:r>
            <a:endParaRPr lang="de-DE" sz="3200" i="1" dirty="0">
              <a:solidFill>
                <a:schemeClr val="bg1"/>
              </a:solidFill>
              <a:effectLst>
                <a:outerShdw blurRad="38100" dist="38100" dir="2700000" algn="tl">
                  <a:srgbClr val="000000">
                    <a:alpha val="43137"/>
                  </a:srgbClr>
                </a:outerShdw>
              </a:effectLst>
              <a:latin typeface="Arial"/>
              <a:cs typeface="Arial"/>
            </a:endParaRPr>
          </a:p>
        </p:txBody>
      </p:sp>
      <p:sp>
        <p:nvSpPr>
          <p:cNvPr id="3" name="Textfeld 2"/>
          <p:cNvSpPr txBox="1"/>
          <p:nvPr/>
        </p:nvSpPr>
        <p:spPr>
          <a:xfrm>
            <a:off x="7869993" y="-1"/>
            <a:ext cx="1312403" cy="246221"/>
          </a:xfrm>
          <a:prstGeom prst="rect">
            <a:avLst/>
          </a:prstGeom>
          <a:noFill/>
        </p:spPr>
        <p:txBody>
          <a:bodyPr wrap="none" rtlCol="0">
            <a:spAutoFit/>
          </a:bodyPr>
          <a:lstStyle/>
          <a:p>
            <a:r>
              <a:rPr lang="de-DE" sz="1000" dirty="0" smtClean="0">
                <a:solidFill>
                  <a:prstClr val="white"/>
                </a:solidFill>
              </a:rPr>
              <a:t>Foto: Rainer </a:t>
            </a:r>
            <a:r>
              <a:rPr lang="de-DE" sz="1000" dirty="0" err="1" smtClean="0">
                <a:solidFill>
                  <a:prstClr val="white"/>
                </a:solidFill>
              </a:rPr>
              <a:t>Oettel</a:t>
            </a:r>
            <a:endParaRPr lang="de-DE" sz="1000" dirty="0">
              <a:solidFill>
                <a:prstClr val="white"/>
              </a:solidFill>
            </a:endParaRPr>
          </a:p>
        </p:txBody>
      </p:sp>
    </p:spTree>
    <p:extLst>
      <p:ext uri="{BB962C8B-B14F-4D97-AF65-F5344CB8AC3E}">
        <p14:creationId xmlns:p14="http://schemas.microsoft.com/office/powerpoint/2010/main" val="3380177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KL_Taufen_9477_sepia.jpg"/>
          <p:cNvPicPr>
            <a:picLocks noChangeAspect="1"/>
          </p:cNvPicPr>
          <p:nvPr/>
        </p:nvPicPr>
        <p:blipFill>
          <a:blip r:embed="rId3" cstate="email">
            <a:lum contrast="-30000"/>
            <a:extLst>
              <a:ext uri="{28A0092B-C50C-407E-A947-70E740481C1C}">
                <a14:useLocalDpi xmlns:a14="http://schemas.microsoft.com/office/drawing/2010/main"/>
              </a:ext>
            </a:extLst>
          </a:blip>
          <a:srcRect/>
          <a:stretch>
            <a:fillRect/>
          </a:stretch>
        </p:blipFill>
        <p:spPr>
          <a:xfrm>
            <a:off x="0" y="0"/>
            <a:ext cx="9220161" cy="6875556"/>
          </a:xfrm>
          <a:prstGeom prst="rect">
            <a:avLst/>
          </a:prstGeom>
        </p:spPr>
      </p:pic>
      <p:sp>
        <p:nvSpPr>
          <p:cNvPr id="5" name="Titel 1"/>
          <p:cNvSpPr txBox="1">
            <a:spLocks/>
          </p:cNvSpPr>
          <p:nvPr/>
        </p:nvSpPr>
        <p:spPr>
          <a:xfrm>
            <a:off x="0" y="1905000"/>
            <a:ext cx="9214062" cy="4572000"/>
          </a:xfrm>
          <a:prstGeom prst="rect">
            <a:avLst/>
          </a:prstGeom>
          <a:solidFill>
            <a:schemeClr val="bg1">
              <a:lumMod val="95000"/>
              <a:alpha val="20000"/>
            </a:schemeClr>
          </a:solidFill>
          <a:effectLst>
            <a:outerShdw blurRad="50800" dist="38100" dir="2700000">
              <a:srgbClr val="000000">
                <a:alpha val="43000"/>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defRPr/>
            </a:pPr>
            <a:r>
              <a:rPr lang="de-DE" sz="3200" b="1" i="1" dirty="0" smtClean="0">
                <a:solidFill>
                  <a:schemeClr val="bg1"/>
                </a:solidFill>
                <a:effectLst>
                  <a:outerShdw blurRad="38100" dist="38100" dir="2700000" algn="tl">
                    <a:srgbClr val="000000">
                      <a:alpha val="43137"/>
                    </a:srgbClr>
                  </a:outerShdw>
                </a:effectLst>
                <a:latin typeface="Arial"/>
                <a:cs typeface="Arial"/>
              </a:rPr>
              <a:t>Der Taufsegen Luthers lädt ein:</a:t>
            </a:r>
          </a:p>
          <a:p>
            <a:pPr>
              <a:spcAft>
                <a:spcPts val="600"/>
              </a:spcAft>
              <a:defRPr/>
            </a:pPr>
            <a:r>
              <a:rPr lang="de-DE" sz="3200" i="1" dirty="0" smtClean="0">
                <a:solidFill>
                  <a:schemeClr val="bg1"/>
                </a:solidFill>
                <a:effectLst>
                  <a:outerShdw blurRad="38100" dist="38100" dir="2700000" algn="tl">
                    <a:srgbClr val="000000">
                      <a:alpha val="43137"/>
                    </a:srgbClr>
                  </a:outerShdw>
                </a:effectLst>
                <a:latin typeface="Arial"/>
                <a:cs typeface="Arial"/>
              </a:rPr>
              <a:t>„Der allmächtige Gott und Vater </a:t>
            </a:r>
          </a:p>
          <a:p>
            <a:pPr>
              <a:spcAft>
                <a:spcPts val="600"/>
              </a:spcAft>
              <a:defRPr/>
            </a:pPr>
            <a:r>
              <a:rPr lang="de-DE" sz="3200" i="1" dirty="0" smtClean="0">
                <a:solidFill>
                  <a:schemeClr val="bg1"/>
                </a:solidFill>
                <a:effectLst>
                  <a:outerShdw blurRad="38100" dist="38100" dir="2700000" algn="tl">
                    <a:srgbClr val="000000">
                      <a:alpha val="43137"/>
                    </a:srgbClr>
                  </a:outerShdw>
                </a:effectLst>
                <a:latin typeface="Arial"/>
                <a:cs typeface="Arial"/>
              </a:rPr>
              <a:t>unseres Herrn Jesus Christus, </a:t>
            </a:r>
          </a:p>
          <a:p>
            <a:pPr>
              <a:spcAft>
                <a:spcPts val="600"/>
              </a:spcAft>
              <a:defRPr/>
            </a:pPr>
            <a:r>
              <a:rPr lang="de-DE" sz="3200" i="1" dirty="0" smtClean="0">
                <a:solidFill>
                  <a:schemeClr val="bg1"/>
                </a:solidFill>
                <a:effectLst>
                  <a:outerShdw blurRad="38100" dist="38100" dir="2700000" algn="tl">
                    <a:srgbClr val="000000">
                      <a:alpha val="43137"/>
                    </a:srgbClr>
                  </a:outerShdw>
                </a:effectLst>
                <a:latin typeface="Arial"/>
                <a:cs typeface="Arial"/>
              </a:rPr>
              <a:t>der dich von neuem geboren hat </a:t>
            </a:r>
          </a:p>
          <a:p>
            <a:pPr>
              <a:spcAft>
                <a:spcPts val="600"/>
              </a:spcAft>
              <a:defRPr/>
            </a:pPr>
            <a:r>
              <a:rPr lang="de-DE" sz="3200" i="1" dirty="0" smtClean="0">
                <a:solidFill>
                  <a:schemeClr val="bg1"/>
                </a:solidFill>
                <a:effectLst>
                  <a:outerShdw blurRad="38100" dist="38100" dir="2700000" algn="tl">
                    <a:srgbClr val="000000">
                      <a:alpha val="43137"/>
                    </a:srgbClr>
                  </a:outerShdw>
                </a:effectLst>
                <a:latin typeface="Arial"/>
                <a:cs typeface="Arial"/>
              </a:rPr>
              <a:t>durch das Wasser und den Heiligen Geist </a:t>
            </a:r>
          </a:p>
          <a:p>
            <a:pPr>
              <a:spcAft>
                <a:spcPts val="600"/>
              </a:spcAft>
              <a:defRPr/>
            </a:pPr>
            <a:r>
              <a:rPr lang="de-DE" sz="3200" i="1" dirty="0" smtClean="0">
                <a:solidFill>
                  <a:schemeClr val="bg1"/>
                </a:solidFill>
                <a:effectLst>
                  <a:outerShdw blurRad="38100" dist="38100" dir="2700000" algn="tl">
                    <a:srgbClr val="000000">
                      <a:alpha val="43137"/>
                    </a:srgbClr>
                  </a:outerShdw>
                </a:effectLst>
                <a:latin typeface="Arial"/>
                <a:cs typeface="Arial"/>
              </a:rPr>
              <a:t>und dir alle deine Sünde vergibt, </a:t>
            </a:r>
          </a:p>
          <a:p>
            <a:pPr>
              <a:spcAft>
                <a:spcPts val="600"/>
              </a:spcAft>
              <a:defRPr/>
            </a:pPr>
            <a:r>
              <a:rPr lang="de-DE" sz="3200" i="1" dirty="0" smtClean="0">
                <a:solidFill>
                  <a:schemeClr val="bg1"/>
                </a:solidFill>
                <a:effectLst>
                  <a:outerShdw blurRad="38100" dist="38100" dir="2700000" algn="tl">
                    <a:srgbClr val="000000">
                      <a:alpha val="43137"/>
                    </a:srgbClr>
                  </a:outerShdw>
                </a:effectLst>
                <a:latin typeface="Arial"/>
                <a:cs typeface="Arial"/>
              </a:rPr>
              <a:t>der stärke dich mit seiner Gnade </a:t>
            </a:r>
          </a:p>
          <a:p>
            <a:pPr>
              <a:spcAft>
                <a:spcPts val="600"/>
              </a:spcAft>
              <a:defRPr/>
            </a:pPr>
            <a:r>
              <a:rPr lang="de-DE" sz="3200" i="1" dirty="0" smtClean="0">
                <a:solidFill>
                  <a:schemeClr val="bg1"/>
                </a:solidFill>
                <a:effectLst>
                  <a:outerShdw blurRad="38100" dist="38100" dir="2700000" algn="tl">
                    <a:srgbClr val="000000">
                      <a:alpha val="43137"/>
                    </a:srgbClr>
                  </a:outerShdw>
                </a:effectLst>
                <a:latin typeface="Arial"/>
                <a:cs typeface="Arial"/>
              </a:rPr>
              <a:t>zum ewigen Leben. Friede sei mit dir.“</a:t>
            </a:r>
            <a:endParaRPr lang="de-DE" sz="3200" i="1" dirty="0">
              <a:solidFill>
                <a:schemeClr val="bg1"/>
              </a:solidFill>
              <a:effectLst>
                <a:outerShdw blurRad="38100" dist="38100" dir="2700000" algn="tl">
                  <a:srgbClr val="000000">
                    <a:alpha val="43137"/>
                  </a:srgbClr>
                </a:outerShdw>
              </a:effectLst>
              <a:latin typeface="Arial"/>
              <a:cs typeface="Arial"/>
            </a:endParaRPr>
          </a:p>
        </p:txBody>
      </p:sp>
      <p:sp>
        <p:nvSpPr>
          <p:cNvPr id="3" name="Textfeld 2"/>
          <p:cNvSpPr txBox="1"/>
          <p:nvPr/>
        </p:nvSpPr>
        <p:spPr>
          <a:xfrm>
            <a:off x="7869993" y="-1"/>
            <a:ext cx="1312403" cy="246221"/>
          </a:xfrm>
          <a:prstGeom prst="rect">
            <a:avLst/>
          </a:prstGeom>
          <a:noFill/>
        </p:spPr>
        <p:txBody>
          <a:bodyPr wrap="none" rtlCol="0">
            <a:spAutoFit/>
          </a:bodyPr>
          <a:lstStyle/>
          <a:p>
            <a:r>
              <a:rPr lang="de-DE" sz="1000" dirty="0" smtClean="0">
                <a:solidFill>
                  <a:prstClr val="white"/>
                </a:solidFill>
              </a:rPr>
              <a:t>Foto: Rainer </a:t>
            </a:r>
            <a:r>
              <a:rPr lang="de-DE" sz="1000" dirty="0" err="1" smtClean="0">
                <a:solidFill>
                  <a:prstClr val="white"/>
                </a:solidFill>
              </a:rPr>
              <a:t>Oettel</a:t>
            </a:r>
            <a:endParaRPr lang="de-DE" sz="1000" dirty="0">
              <a:solidFill>
                <a:prstClr val="white"/>
              </a:solidFill>
            </a:endParaRPr>
          </a:p>
        </p:txBody>
      </p:sp>
    </p:spTree>
    <p:extLst>
      <p:ext uri="{BB962C8B-B14F-4D97-AF65-F5344CB8AC3E}">
        <p14:creationId xmlns:p14="http://schemas.microsoft.com/office/powerpoint/2010/main" val="2064250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832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29592" y="5961416"/>
            <a:ext cx="9220224" cy="896584"/>
          </a:xfrm>
          <a:prstGeom prst="rect">
            <a:avLst/>
          </a:prstGeom>
          <a:solidFill>
            <a:schemeClr val="bg1">
              <a:lumMod val="95000"/>
              <a:alpha val="40000"/>
            </a:schemeClr>
          </a:solidFill>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buFont typeface="Georgia" pitchFamily="18" charset="0"/>
              <a:buNone/>
              <a:defRPr/>
            </a:pPr>
            <a:r>
              <a:rPr lang="de-DE" sz="4000" b="1" dirty="0" smtClean="0">
                <a:solidFill>
                  <a:schemeClr val="accent6">
                    <a:lumMod val="75000"/>
                  </a:schemeClr>
                </a:solidFill>
                <a:effectLst>
                  <a:outerShdw blurRad="38100" dist="38100" dir="2700000" algn="tl">
                    <a:srgbClr val="000000">
                      <a:alpha val="43137"/>
                    </a:srgbClr>
                  </a:outerShdw>
                </a:effectLst>
              </a:rPr>
              <a:t>Was sagt die Bibel über die Taufe?</a:t>
            </a:r>
            <a:endParaRPr lang="de-DE" sz="4000" b="1" dirty="0">
              <a:solidFill>
                <a:schemeClr val="accent6">
                  <a:lumMod val="75000"/>
                </a:schemeClr>
              </a:solidFill>
              <a:effectLst>
                <a:outerShdw blurRad="38100" dist="38100" dir="2700000" algn="tl">
                  <a:srgbClr val="000000">
                    <a:alpha val="43137"/>
                  </a:srgbClr>
                </a:outerShdw>
              </a:effectLst>
            </a:endParaRPr>
          </a:p>
        </p:txBody>
      </p:sp>
      <p:sp>
        <p:nvSpPr>
          <p:cNvPr id="4" name="Textfeld 3"/>
          <p:cNvSpPr txBox="1"/>
          <p:nvPr/>
        </p:nvSpPr>
        <p:spPr>
          <a:xfrm>
            <a:off x="467544" y="3057836"/>
            <a:ext cx="3885931" cy="1569660"/>
          </a:xfrm>
          <a:prstGeom prst="rect">
            <a:avLst/>
          </a:prstGeom>
          <a:noFill/>
          <a:effectLst/>
        </p:spPr>
        <p:txBody>
          <a:bodyPr wrap="square" rtlCol="0">
            <a:spAutoFit/>
          </a:bodyPr>
          <a:lstStyle/>
          <a:p>
            <a:pPr algn="ctr"/>
            <a:r>
              <a:rPr lang="de-DE" sz="3200" b="1" i="1" dirty="0" smtClean="0">
                <a:solidFill>
                  <a:srgbClr val="244A58"/>
                </a:solidFill>
                <a:effectLst>
                  <a:outerShdw blurRad="38100" dist="38100" dir="2700000" algn="tl">
                    <a:srgbClr val="000000">
                      <a:alpha val="43137"/>
                    </a:srgbClr>
                  </a:outerShdw>
                </a:effectLst>
                <a:latin typeface="Arial"/>
                <a:cs typeface="Arial"/>
              </a:rPr>
              <a:t>Paulus:</a:t>
            </a:r>
          </a:p>
          <a:p>
            <a:pPr algn="ctr"/>
            <a:r>
              <a:rPr lang="de-DE" sz="3200" b="1" i="1" dirty="0" smtClean="0">
                <a:solidFill>
                  <a:srgbClr val="C00000">
                    <a:lumMod val="75000"/>
                  </a:srgbClr>
                </a:solidFill>
                <a:latin typeface="Arial"/>
                <a:cs typeface="Arial"/>
              </a:rPr>
              <a:t>Gemeinschaft </a:t>
            </a:r>
          </a:p>
          <a:p>
            <a:pPr algn="ctr"/>
            <a:r>
              <a:rPr lang="de-DE" sz="3200" b="1" i="1" dirty="0" smtClean="0">
                <a:solidFill>
                  <a:srgbClr val="C00000">
                    <a:lumMod val="75000"/>
                  </a:srgbClr>
                </a:solidFill>
                <a:latin typeface="Arial"/>
                <a:cs typeface="Arial"/>
              </a:rPr>
              <a:t>mit Christus</a:t>
            </a:r>
            <a:endParaRPr lang="de-DE" sz="3200" b="1" i="1" dirty="0">
              <a:solidFill>
                <a:srgbClr val="C00000">
                  <a:lumMod val="75000"/>
                </a:srgbClr>
              </a:solidFill>
              <a:latin typeface="Arial"/>
              <a:cs typeface="Arial"/>
            </a:endParaRPr>
          </a:p>
        </p:txBody>
      </p:sp>
      <p:sp>
        <p:nvSpPr>
          <p:cNvPr id="5" name="Textfeld 4"/>
          <p:cNvSpPr txBox="1"/>
          <p:nvPr/>
        </p:nvSpPr>
        <p:spPr>
          <a:xfrm>
            <a:off x="2086752" y="439340"/>
            <a:ext cx="5720605" cy="1077218"/>
          </a:xfrm>
          <a:prstGeom prst="rect">
            <a:avLst/>
          </a:prstGeom>
          <a:noFill/>
          <a:effectLst/>
        </p:spPr>
        <p:txBody>
          <a:bodyPr wrap="none" rtlCol="0">
            <a:spAutoFit/>
          </a:bodyPr>
          <a:lstStyle/>
          <a:p>
            <a:pPr algn="ctr"/>
            <a:r>
              <a:rPr lang="de-DE" sz="3200" b="1" i="1" dirty="0" smtClean="0">
                <a:solidFill>
                  <a:srgbClr val="244A58"/>
                </a:solidFill>
                <a:effectLst>
                  <a:outerShdw blurRad="38100" dist="38100" dir="2700000" algn="tl">
                    <a:srgbClr val="000000">
                      <a:alpha val="43137"/>
                    </a:srgbClr>
                  </a:outerShdw>
                </a:effectLst>
                <a:latin typeface="Arial"/>
                <a:cs typeface="Arial"/>
              </a:rPr>
              <a:t>Taufe Jesu durch Johannes:</a:t>
            </a:r>
          </a:p>
          <a:p>
            <a:pPr algn="ctr"/>
            <a:r>
              <a:rPr lang="de-DE" sz="3200" b="1" i="1" dirty="0" smtClean="0">
                <a:solidFill>
                  <a:srgbClr val="C00000">
                    <a:lumMod val="75000"/>
                  </a:srgbClr>
                </a:solidFill>
                <a:latin typeface="Arial"/>
                <a:cs typeface="Arial"/>
              </a:rPr>
              <a:t>Neuanfang</a:t>
            </a:r>
            <a:endParaRPr lang="de-DE" sz="3200" b="1" i="1" dirty="0">
              <a:solidFill>
                <a:srgbClr val="C00000">
                  <a:lumMod val="75000"/>
                </a:srgbClr>
              </a:solidFill>
              <a:latin typeface="Arial"/>
              <a:cs typeface="Arial"/>
            </a:endParaRPr>
          </a:p>
        </p:txBody>
      </p:sp>
      <p:sp>
        <p:nvSpPr>
          <p:cNvPr id="6" name="Textfeld 5"/>
          <p:cNvSpPr txBox="1"/>
          <p:nvPr/>
        </p:nvSpPr>
        <p:spPr>
          <a:xfrm>
            <a:off x="1331641" y="1536076"/>
            <a:ext cx="6475716" cy="1077218"/>
          </a:xfrm>
          <a:prstGeom prst="rect">
            <a:avLst/>
          </a:prstGeom>
          <a:noFill/>
          <a:effectLst/>
        </p:spPr>
        <p:txBody>
          <a:bodyPr wrap="square" rtlCol="0">
            <a:spAutoFit/>
          </a:bodyPr>
          <a:lstStyle/>
          <a:p>
            <a:pPr algn="ctr"/>
            <a:r>
              <a:rPr lang="de-DE" sz="3200" b="1" i="1" dirty="0" smtClean="0">
                <a:solidFill>
                  <a:srgbClr val="244A58"/>
                </a:solidFill>
                <a:effectLst>
                  <a:outerShdw blurRad="38100" dist="38100" dir="2700000" algn="tl">
                    <a:srgbClr val="000000">
                      <a:alpha val="43137"/>
                    </a:srgbClr>
                  </a:outerShdw>
                </a:effectLst>
                <a:latin typeface="Arial"/>
                <a:cs typeface="Arial"/>
              </a:rPr>
              <a:t>Jesus:</a:t>
            </a:r>
          </a:p>
          <a:p>
            <a:pPr algn="ctr"/>
            <a:r>
              <a:rPr lang="de-DE" sz="3200" b="1" i="1" dirty="0" smtClean="0">
                <a:solidFill>
                  <a:srgbClr val="C00000">
                    <a:lumMod val="75000"/>
                  </a:srgbClr>
                </a:solidFill>
                <a:latin typeface="Arial"/>
                <a:cs typeface="Arial"/>
              </a:rPr>
              <a:t>Ermutigung zum Leben mit Gott</a:t>
            </a:r>
            <a:endParaRPr lang="de-DE" sz="3200" b="1" i="1" dirty="0">
              <a:solidFill>
                <a:srgbClr val="C00000">
                  <a:lumMod val="75000"/>
                </a:srgbClr>
              </a:solidFill>
              <a:latin typeface="Arial"/>
              <a:cs typeface="Arial"/>
            </a:endParaRPr>
          </a:p>
        </p:txBody>
      </p:sp>
      <p:sp>
        <p:nvSpPr>
          <p:cNvPr id="7" name="Textfeld 6"/>
          <p:cNvSpPr txBox="1"/>
          <p:nvPr/>
        </p:nvSpPr>
        <p:spPr>
          <a:xfrm>
            <a:off x="4353475" y="2957995"/>
            <a:ext cx="4273169" cy="2554545"/>
          </a:xfrm>
          <a:prstGeom prst="rect">
            <a:avLst/>
          </a:prstGeom>
          <a:noFill/>
          <a:effectLst/>
        </p:spPr>
        <p:txBody>
          <a:bodyPr wrap="square" rtlCol="0">
            <a:spAutoFit/>
          </a:bodyPr>
          <a:lstStyle/>
          <a:p>
            <a:pPr algn="ctr"/>
            <a:r>
              <a:rPr lang="de-DE" sz="3200" b="1" i="1" dirty="0" smtClean="0">
                <a:solidFill>
                  <a:srgbClr val="244A58"/>
                </a:solidFill>
                <a:effectLst>
                  <a:outerShdw blurRad="38100" dist="38100" dir="2700000" algn="tl">
                    <a:srgbClr val="000000">
                      <a:alpha val="43137"/>
                    </a:srgbClr>
                  </a:outerShdw>
                </a:effectLst>
                <a:latin typeface="Arial"/>
                <a:cs typeface="Arial"/>
              </a:rPr>
              <a:t>Taufe des </a:t>
            </a:r>
          </a:p>
          <a:p>
            <a:pPr algn="ctr"/>
            <a:r>
              <a:rPr lang="de-DE" sz="3200" b="1" i="1" dirty="0" smtClean="0">
                <a:solidFill>
                  <a:srgbClr val="244A58"/>
                </a:solidFill>
                <a:effectLst>
                  <a:outerShdw blurRad="38100" dist="38100" dir="2700000" algn="tl">
                    <a:srgbClr val="000000">
                      <a:alpha val="43137"/>
                    </a:srgbClr>
                  </a:outerShdw>
                </a:effectLst>
                <a:latin typeface="Arial"/>
                <a:cs typeface="Arial"/>
              </a:rPr>
              <a:t>äthiopischen</a:t>
            </a:r>
          </a:p>
          <a:p>
            <a:pPr algn="ctr"/>
            <a:r>
              <a:rPr lang="de-DE" sz="3200" b="1" i="1" dirty="0" smtClean="0">
                <a:solidFill>
                  <a:srgbClr val="244A58"/>
                </a:solidFill>
                <a:effectLst>
                  <a:outerShdw blurRad="38100" dist="38100" dir="2700000" algn="tl">
                    <a:srgbClr val="000000">
                      <a:alpha val="43137"/>
                    </a:srgbClr>
                  </a:outerShdw>
                </a:effectLst>
                <a:latin typeface="Arial"/>
                <a:cs typeface="Arial"/>
              </a:rPr>
              <a:t>Kämmerers:</a:t>
            </a:r>
          </a:p>
          <a:p>
            <a:pPr algn="ctr"/>
            <a:r>
              <a:rPr lang="de-DE" sz="3200" b="1" i="1" dirty="0" smtClean="0">
                <a:solidFill>
                  <a:srgbClr val="C00000">
                    <a:lumMod val="75000"/>
                  </a:srgbClr>
                </a:solidFill>
                <a:latin typeface="Arial"/>
                <a:cs typeface="Arial"/>
              </a:rPr>
              <a:t>Gespräch über den Glauben</a:t>
            </a:r>
            <a:endParaRPr lang="de-DE" sz="3200" b="1" i="1" dirty="0">
              <a:solidFill>
                <a:srgbClr val="C00000">
                  <a:lumMod val="75000"/>
                </a:srgbClr>
              </a:solidFill>
              <a:latin typeface="Arial"/>
              <a:cs typeface="Arial"/>
            </a:endParaRPr>
          </a:p>
        </p:txBody>
      </p:sp>
      <p:sp>
        <p:nvSpPr>
          <p:cNvPr id="8" name="Textfeld 7"/>
          <p:cNvSpPr txBox="1"/>
          <p:nvPr/>
        </p:nvSpPr>
        <p:spPr>
          <a:xfrm>
            <a:off x="7869993" y="-1"/>
            <a:ext cx="1312403" cy="246221"/>
          </a:xfrm>
          <a:prstGeom prst="rect">
            <a:avLst/>
          </a:prstGeom>
          <a:noFill/>
        </p:spPr>
        <p:txBody>
          <a:bodyPr wrap="none" rtlCol="0">
            <a:spAutoFit/>
          </a:bodyPr>
          <a:lstStyle/>
          <a:p>
            <a:r>
              <a:rPr lang="de-DE" sz="1000" dirty="0" smtClean="0">
                <a:solidFill>
                  <a:prstClr val="white"/>
                </a:solidFill>
              </a:rPr>
              <a:t>Foto: Rainer </a:t>
            </a:r>
            <a:r>
              <a:rPr lang="de-DE" sz="1000" dirty="0" err="1" smtClean="0">
                <a:solidFill>
                  <a:prstClr val="white"/>
                </a:solidFill>
              </a:rPr>
              <a:t>Oettel</a:t>
            </a:r>
            <a:endParaRPr lang="de-DE" sz="1000" dirty="0">
              <a:solidFill>
                <a:prstClr val="white"/>
              </a:solidFill>
            </a:endParaRPr>
          </a:p>
        </p:txBody>
      </p:sp>
    </p:spTree>
    <p:extLst>
      <p:ext uri="{BB962C8B-B14F-4D97-AF65-F5344CB8AC3E}">
        <p14:creationId xmlns:p14="http://schemas.microsoft.com/office/powerpoint/2010/main" val="162320987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26"/>
                                        </p:tgtEl>
                                      </p:cBhvr>
                                    </p:animEffect>
                                    <p:set>
                                      <p:cBhvr>
                                        <p:cTn id="12" dur="1" fill="hold">
                                          <p:stCondLst>
                                            <p:cond delay="999"/>
                                          </p:stCondLst>
                                        </p:cTn>
                                        <p:tgtEl>
                                          <p:spTgt spid="1026"/>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3" y="-9525"/>
            <a:ext cx="9218613"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795332" y="5970942"/>
            <a:ext cx="5768701" cy="896583"/>
          </a:xfrm>
          <a:prstGeom prst="rect">
            <a:avLst/>
          </a:prstGeom>
          <a:solidFill>
            <a:schemeClr val="bg1">
              <a:alpha val="40000"/>
            </a:schemeClr>
          </a:solidFill>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buFont typeface="Georgia" pitchFamily="18" charset="0"/>
              <a:buNone/>
              <a:defRPr/>
            </a:pPr>
            <a:r>
              <a:rPr lang="de-DE" sz="4000" b="1" dirty="0" smtClean="0">
                <a:solidFill>
                  <a:srgbClr val="C00000">
                    <a:lumMod val="75000"/>
                  </a:srgbClr>
                </a:solidFill>
                <a:effectLst>
                  <a:outerShdw blurRad="38100" dist="38100" dir="2700000" algn="tl">
                    <a:srgbClr val="000000">
                      <a:alpha val="43137"/>
                    </a:srgbClr>
                  </a:outerShdw>
                </a:effectLst>
              </a:rPr>
              <a:t>Schritte zur Taufe</a:t>
            </a:r>
            <a:endParaRPr lang="de-DE" sz="4000" b="1" dirty="0">
              <a:solidFill>
                <a:srgbClr val="C00000">
                  <a:lumMod val="75000"/>
                </a:srgbClr>
              </a:solidFill>
              <a:effectLst>
                <a:outerShdw blurRad="38100" dist="38100" dir="2700000" algn="tl">
                  <a:srgbClr val="000000">
                    <a:alpha val="43137"/>
                  </a:srgbClr>
                </a:outerShdw>
              </a:effectLst>
            </a:endParaRPr>
          </a:p>
        </p:txBody>
      </p:sp>
      <p:sp>
        <p:nvSpPr>
          <p:cNvPr id="4" name="Textfeld 3"/>
          <p:cNvSpPr txBox="1"/>
          <p:nvPr/>
        </p:nvSpPr>
        <p:spPr>
          <a:xfrm>
            <a:off x="762000" y="2323982"/>
            <a:ext cx="5944466" cy="523220"/>
          </a:xfrm>
          <a:prstGeom prst="rect">
            <a:avLst/>
          </a:prstGeom>
          <a:noFill/>
          <a:effectLst/>
        </p:spPr>
        <p:txBody>
          <a:bodyPr wrap="none" rtlCol="0">
            <a:spAutoFit/>
          </a:bodyPr>
          <a:lstStyle/>
          <a:p>
            <a:r>
              <a:rPr lang="de-DE" sz="2800" b="1" i="1" dirty="0" smtClean="0">
                <a:solidFill>
                  <a:srgbClr val="C00000">
                    <a:lumMod val="75000"/>
                  </a:srgbClr>
                </a:solidFill>
                <a:latin typeface="Arial"/>
                <a:cs typeface="Arial"/>
              </a:rPr>
              <a:t>• </a:t>
            </a:r>
            <a:r>
              <a:rPr lang="de-DE" sz="2800" b="1" i="1" dirty="0" smtClean="0">
                <a:solidFill>
                  <a:srgbClr val="244A58"/>
                </a:solidFill>
                <a:latin typeface="Arial"/>
                <a:cs typeface="Arial"/>
              </a:rPr>
              <a:t> Sprechen über Glaubensfragen</a:t>
            </a:r>
            <a:endParaRPr lang="de-DE" sz="2800" b="1" i="1" dirty="0">
              <a:solidFill>
                <a:srgbClr val="FFB400"/>
              </a:solidFill>
              <a:latin typeface="Arial"/>
              <a:cs typeface="Arial"/>
            </a:endParaRPr>
          </a:p>
        </p:txBody>
      </p:sp>
      <p:sp>
        <p:nvSpPr>
          <p:cNvPr id="5" name="Textfeld 4"/>
          <p:cNvSpPr txBox="1"/>
          <p:nvPr/>
        </p:nvSpPr>
        <p:spPr>
          <a:xfrm>
            <a:off x="762000" y="1518792"/>
            <a:ext cx="7939003" cy="523220"/>
          </a:xfrm>
          <a:prstGeom prst="rect">
            <a:avLst/>
          </a:prstGeom>
          <a:noFill/>
          <a:effectLst/>
        </p:spPr>
        <p:txBody>
          <a:bodyPr wrap="none" rtlCol="0">
            <a:spAutoFit/>
          </a:bodyPr>
          <a:lstStyle/>
          <a:p>
            <a:r>
              <a:rPr lang="de-DE" sz="2800" b="1" i="1" dirty="0" smtClean="0">
                <a:solidFill>
                  <a:srgbClr val="C00000">
                    <a:lumMod val="75000"/>
                  </a:srgbClr>
                </a:solidFill>
                <a:latin typeface="Arial"/>
                <a:cs typeface="Arial"/>
              </a:rPr>
              <a:t>•</a:t>
            </a:r>
            <a:r>
              <a:rPr lang="de-DE" sz="2800" b="1" i="1" dirty="0" smtClean="0">
                <a:solidFill>
                  <a:srgbClr val="244A58"/>
                </a:solidFill>
                <a:latin typeface="Arial"/>
                <a:cs typeface="Arial"/>
              </a:rPr>
              <a:t>  Kennenlernen des Täuflings und der Eltern</a:t>
            </a:r>
            <a:endParaRPr lang="de-DE" sz="2800" b="1" i="1" dirty="0">
              <a:solidFill>
                <a:srgbClr val="FFB400"/>
              </a:solidFill>
              <a:latin typeface="Arial"/>
              <a:cs typeface="Arial"/>
            </a:endParaRPr>
          </a:p>
        </p:txBody>
      </p:sp>
      <p:sp>
        <p:nvSpPr>
          <p:cNvPr id="7" name="Textfeld 6"/>
          <p:cNvSpPr txBox="1"/>
          <p:nvPr/>
        </p:nvSpPr>
        <p:spPr>
          <a:xfrm>
            <a:off x="762000" y="3134380"/>
            <a:ext cx="5870653" cy="523220"/>
          </a:xfrm>
          <a:prstGeom prst="rect">
            <a:avLst/>
          </a:prstGeom>
          <a:noFill/>
          <a:effectLst/>
        </p:spPr>
        <p:txBody>
          <a:bodyPr wrap="none" rtlCol="0">
            <a:spAutoFit/>
          </a:bodyPr>
          <a:lstStyle/>
          <a:p>
            <a:r>
              <a:rPr lang="de-DE" sz="2800" b="1" i="1" dirty="0" smtClean="0">
                <a:solidFill>
                  <a:srgbClr val="C00000">
                    <a:lumMod val="75000"/>
                  </a:srgbClr>
                </a:solidFill>
                <a:latin typeface="Arial"/>
                <a:cs typeface="Arial"/>
              </a:rPr>
              <a:t>•</a:t>
            </a:r>
            <a:r>
              <a:rPr lang="de-DE" sz="2800" b="1" i="1" dirty="0" smtClean="0">
                <a:solidFill>
                  <a:srgbClr val="244A58"/>
                </a:solidFill>
                <a:latin typeface="Arial"/>
                <a:cs typeface="Arial"/>
              </a:rPr>
              <a:t>  Beschreiben der Taufhandlung</a:t>
            </a:r>
            <a:endParaRPr lang="de-DE" sz="2800" b="1" i="1" dirty="0">
              <a:solidFill>
                <a:srgbClr val="FFB400"/>
              </a:solidFill>
              <a:latin typeface="Arial"/>
              <a:cs typeface="Arial"/>
            </a:endParaRPr>
          </a:p>
        </p:txBody>
      </p:sp>
      <p:sp>
        <p:nvSpPr>
          <p:cNvPr id="12" name="Textfeld 11"/>
          <p:cNvSpPr txBox="1"/>
          <p:nvPr/>
        </p:nvSpPr>
        <p:spPr>
          <a:xfrm>
            <a:off x="7907820" y="35"/>
            <a:ext cx="1312403" cy="246221"/>
          </a:xfrm>
          <a:prstGeom prst="rect">
            <a:avLst/>
          </a:prstGeom>
          <a:noFill/>
        </p:spPr>
        <p:txBody>
          <a:bodyPr wrap="none" rtlCol="0">
            <a:spAutoFit/>
          </a:bodyPr>
          <a:lstStyle/>
          <a:p>
            <a:r>
              <a:rPr lang="de-DE" sz="1000" dirty="0" smtClean="0">
                <a:solidFill>
                  <a:prstClr val="white"/>
                </a:solidFill>
              </a:rPr>
              <a:t>Foto: Rainer </a:t>
            </a:r>
            <a:r>
              <a:rPr lang="de-DE" sz="1000" dirty="0" err="1" smtClean="0">
                <a:solidFill>
                  <a:prstClr val="white"/>
                </a:solidFill>
              </a:rPr>
              <a:t>Oettel</a:t>
            </a:r>
            <a:endParaRPr lang="de-DE" sz="1000" dirty="0">
              <a:solidFill>
                <a:prstClr val="white"/>
              </a:solidFill>
            </a:endParaRPr>
          </a:p>
        </p:txBody>
      </p:sp>
      <p:sp>
        <p:nvSpPr>
          <p:cNvPr id="8" name="Textfeld 7"/>
          <p:cNvSpPr txBox="1"/>
          <p:nvPr/>
        </p:nvSpPr>
        <p:spPr>
          <a:xfrm>
            <a:off x="762000" y="4005064"/>
            <a:ext cx="6873485" cy="523220"/>
          </a:xfrm>
          <a:prstGeom prst="rect">
            <a:avLst/>
          </a:prstGeom>
          <a:noFill/>
          <a:effectLst/>
        </p:spPr>
        <p:txBody>
          <a:bodyPr wrap="none" rtlCol="0">
            <a:spAutoFit/>
          </a:bodyPr>
          <a:lstStyle/>
          <a:p>
            <a:r>
              <a:rPr lang="de-DE" sz="2800" b="1" i="1" dirty="0" smtClean="0">
                <a:solidFill>
                  <a:srgbClr val="C00000">
                    <a:lumMod val="75000"/>
                  </a:srgbClr>
                </a:solidFill>
                <a:latin typeface="Arial"/>
                <a:cs typeface="Arial"/>
              </a:rPr>
              <a:t>•</a:t>
            </a:r>
            <a:r>
              <a:rPr lang="de-DE" sz="2800" b="1" i="1" dirty="0" smtClean="0">
                <a:solidFill>
                  <a:srgbClr val="244A58"/>
                </a:solidFill>
                <a:latin typeface="Arial"/>
                <a:cs typeface="Arial"/>
              </a:rPr>
              <a:t>  Beschreiben des Taufgottesdienstes</a:t>
            </a:r>
            <a:endParaRPr lang="de-DE" sz="2800" b="1" i="1" dirty="0">
              <a:solidFill>
                <a:srgbClr val="FFB400"/>
              </a:solidFill>
              <a:latin typeface="Arial"/>
              <a:cs typeface="Arial"/>
            </a:endParaRPr>
          </a:p>
        </p:txBody>
      </p:sp>
    </p:spTree>
    <p:extLst>
      <p:ext uri="{BB962C8B-B14F-4D97-AF65-F5344CB8AC3E}">
        <p14:creationId xmlns:p14="http://schemas.microsoft.com/office/powerpoint/2010/main" val="2067418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050"/>
                                        </p:tgtEl>
                                      </p:cBhvr>
                                    </p:animEffect>
                                    <p:set>
                                      <p:cBhvr>
                                        <p:cTn id="12" dur="1" fill="hold">
                                          <p:stCondLst>
                                            <p:cond delay="999"/>
                                          </p:stCondLst>
                                        </p:cTn>
                                        <p:tgtEl>
                                          <p:spTgt spid="2050"/>
                                        </p:tgtEl>
                                        <p:attrNameLst>
                                          <p:attrName>style.visibility</p:attrName>
                                        </p:attrNameLst>
                                      </p:cBhvr>
                                      <p:to>
                                        <p:strVal val="hidden"/>
                                      </p:to>
                                    </p:set>
                                  </p:childTnLst>
                                </p:cTn>
                              </p:par>
                            </p:childTnLst>
                          </p:cTn>
                        </p:par>
                        <p:par>
                          <p:cTn id="13" fill="hold">
                            <p:stCondLst>
                              <p:cond delay="1000"/>
                            </p:stCondLst>
                            <p:childTnLst>
                              <p:par>
                                <p:cTn id="14" presetID="22" presetClass="entr" presetSubtype="8"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8" y="5948"/>
            <a:ext cx="9223376"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942472" y="5992595"/>
            <a:ext cx="5904995" cy="802800"/>
          </a:xfrm>
          <a:prstGeom prst="rect">
            <a:avLst/>
          </a:prstGeom>
          <a:solidFill>
            <a:schemeClr val="bg1">
              <a:alpha val="41000"/>
            </a:schemeClr>
          </a:solidFill>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buFont typeface="Georgia" pitchFamily="18" charset="0"/>
              <a:buNone/>
              <a:defRPr/>
            </a:pPr>
            <a:r>
              <a:rPr lang="de-DE" sz="4000" b="1" dirty="0" smtClean="0">
                <a:solidFill>
                  <a:schemeClr val="accent6">
                    <a:lumMod val="75000"/>
                  </a:schemeClr>
                </a:solidFill>
                <a:effectLst>
                  <a:outerShdw blurRad="38100" dist="38100" dir="2700000" algn="tl">
                    <a:srgbClr val="000000">
                      <a:alpha val="43137"/>
                    </a:srgbClr>
                  </a:outerShdw>
                </a:effectLst>
              </a:rPr>
              <a:t>Taufgottesdienst</a:t>
            </a:r>
            <a:endParaRPr lang="de-DE" sz="4000" b="1" dirty="0">
              <a:solidFill>
                <a:schemeClr val="accent6">
                  <a:lumMod val="75000"/>
                </a:schemeClr>
              </a:solidFill>
              <a:effectLst>
                <a:outerShdw blurRad="38100" dist="38100" dir="2700000" algn="tl">
                  <a:srgbClr val="000000">
                    <a:alpha val="43137"/>
                  </a:srgbClr>
                </a:outerShdw>
              </a:effectLst>
            </a:endParaRPr>
          </a:p>
        </p:txBody>
      </p:sp>
      <p:grpSp>
        <p:nvGrpSpPr>
          <p:cNvPr id="21" name="Gruppierung 20"/>
          <p:cNvGrpSpPr/>
          <p:nvPr/>
        </p:nvGrpSpPr>
        <p:grpSpPr>
          <a:xfrm>
            <a:off x="969009" y="1338539"/>
            <a:ext cx="4527766" cy="646331"/>
            <a:chOff x="531049" y="863490"/>
            <a:chExt cx="4527766" cy="646331"/>
          </a:xfrm>
        </p:grpSpPr>
        <p:sp>
          <p:nvSpPr>
            <p:cNvPr id="4" name="Textfeld 3"/>
            <p:cNvSpPr txBox="1"/>
            <p:nvPr/>
          </p:nvSpPr>
          <p:spPr>
            <a:xfrm>
              <a:off x="906909" y="925046"/>
              <a:ext cx="4151906" cy="461665"/>
            </a:xfrm>
            <a:prstGeom prst="rect">
              <a:avLst/>
            </a:prstGeom>
            <a:noFill/>
            <a:effectLst/>
          </p:spPr>
          <p:txBody>
            <a:bodyPr wrap="none" rtlCol="0">
              <a:spAutoFit/>
            </a:bodyPr>
            <a:lstStyle/>
            <a:p>
              <a:r>
                <a:rPr lang="de-DE" sz="2400" b="1" i="1" dirty="0">
                  <a:solidFill>
                    <a:srgbClr val="244A58"/>
                  </a:solidFill>
                  <a:latin typeface="Arial"/>
                  <a:cs typeface="Arial"/>
                </a:rPr>
                <a:t>z</a:t>
              </a:r>
              <a:r>
                <a:rPr lang="de-DE" sz="2400" b="1" i="1" dirty="0" smtClean="0">
                  <a:solidFill>
                    <a:srgbClr val="244A58"/>
                  </a:solidFill>
                  <a:latin typeface="Arial"/>
                  <a:cs typeface="Arial"/>
                </a:rPr>
                <a:t>ur Taufhandlung gehören:</a:t>
              </a:r>
              <a:endParaRPr lang="de-DE" sz="2400" b="1" i="1" dirty="0">
                <a:solidFill>
                  <a:srgbClr val="FFB400"/>
                </a:solidFill>
                <a:latin typeface="Arial"/>
                <a:cs typeface="Arial"/>
              </a:endParaRPr>
            </a:p>
          </p:txBody>
        </p:sp>
        <p:sp>
          <p:nvSpPr>
            <p:cNvPr id="7" name="Textfeld 6"/>
            <p:cNvSpPr txBox="1"/>
            <p:nvPr/>
          </p:nvSpPr>
          <p:spPr>
            <a:xfrm>
              <a:off x="531049" y="863490"/>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grpSp>
      <p:grpSp>
        <p:nvGrpSpPr>
          <p:cNvPr id="22" name="Gruppierung 21"/>
          <p:cNvGrpSpPr/>
          <p:nvPr/>
        </p:nvGrpSpPr>
        <p:grpSpPr>
          <a:xfrm>
            <a:off x="951258" y="349826"/>
            <a:ext cx="6430057" cy="1029056"/>
            <a:chOff x="519142" y="3925669"/>
            <a:chExt cx="6430057" cy="1029056"/>
          </a:xfrm>
        </p:grpSpPr>
        <p:sp>
          <p:nvSpPr>
            <p:cNvPr id="6" name="Textfeld 5"/>
            <p:cNvSpPr txBox="1"/>
            <p:nvPr/>
          </p:nvSpPr>
          <p:spPr>
            <a:xfrm>
              <a:off x="951258" y="4000618"/>
              <a:ext cx="5997941" cy="954107"/>
            </a:xfrm>
            <a:prstGeom prst="rect">
              <a:avLst/>
            </a:prstGeom>
            <a:noFill/>
            <a:effectLst/>
          </p:spPr>
          <p:txBody>
            <a:bodyPr wrap="none" rtlCol="0">
              <a:spAutoFit/>
            </a:bodyPr>
            <a:lstStyle/>
            <a:p>
              <a:r>
                <a:rPr lang="de-DE" sz="2800" b="1" i="1" dirty="0" smtClean="0">
                  <a:solidFill>
                    <a:srgbClr val="244A58"/>
                  </a:solidFill>
                  <a:latin typeface="Arial"/>
                  <a:cs typeface="Arial"/>
                </a:rPr>
                <a:t>ist ein Fest für Familie, Paten und </a:t>
              </a:r>
            </a:p>
            <a:p>
              <a:r>
                <a:rPr lang="de-DE" sz="2800" b="1" i="1" dirty="0" smtClean="0">
                  <a:solidFill>
                    <a:srgbClr val="244A58"/>
                  </a:solidFill>
                  <a:latin typeface="Arial"/>
                  <a:cs typeface="Arial"/>
                </a:rPr>
                <a:t>Kirchgemeinde</a:t>
              </a:r>
              <a:endParaRPr lang="de-DE" sz="2800" b="1" i="1" dirty="0">
                <a:solidFill>
                  <a:srgbClr val="FFB400"/>
                </a:solidFill>
                <a:latin typeface="Arial"/>
                <a:cs typeface="Arial"/>
              </a:endParaRPr>
            </a:p>
          </p:txBody>
        </p:sp>
        <p:sp>
          <p:nvSpPr>
            <p:cNvPr id="9" name="Textfeld 8"/>
            <p:cNvSpPr txBox="1"/>
            <p:nvPr/>
          </p:nvSpPr>
          <p:spPr>
            <a:xfrm>
              <a:off x="519142" y="3925669"/>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grpSp>
      <p:grpSp>
        <p:nvGrpSpPr>
          <p:cNvPr id="23" name="Gruppierung 22"/>
          <p:cNvGrpSpPr/>
          <p:nvPr/>
        </p:nvGrpSpPr>
        <p:grpSpPr>
          <a:xfrm>
            <a:off x="1003711" y="1806852"/>
            <a:ext cx="4598118" cy="646331"/>
            <a:chOff x="767925" y="1436734"/>
            <a:chExt cx="4598118" cy="646331"/>
          </a:xfrm>
        </p:grpSpPr>
        <p:sp>
          <p:nvSpPr>
            <p:cNvPr id="8" name="Textfeld 7"/>
            <p:cNvSpPr txBox="1"/>
            <p:nvPr/>
          </p:nvSpPr>
          <p:spPr>
            <a:xfrm>
              <a:off x="767925" y="1436734"/>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sp>
          <p:nvSpPr>
            <p:cNvPr id="11" name="Textfeld 10"/>
            <p:cNvSpPr txBox="1"/>
            <p:nvPr/>
          </p:nvSpPr>
          <p:spPr>
            <a:xfrm>
              <a:off x="1242174" y="1559845"/>
              <a:ext cx="4123869" cy="400110"/>
            </a:xfrm>
            <a:prstGeom prst="rect">
              <a:avLst/>
            </a:prstGeom>
            <a:noFill/>
            <a:effectLst/>
          </p:spPr>
          <p:txBody>
            <a:bodyPr wrap="none" rtlCol="0">
              <a:spAutoFit/>
            </a:bodyPr>
            <a:lstStyle/>
            <a:p>
              <a:r>
                <a:rPr lang="de-DE" sz="2000" b="1" i="1" dirty="0" smtClean="0">
                  <a:solidFill>
                    <a:srgbClr val="2C7C9F"/>
                  </a:solidFill>
                  <a:latin typeface="Arial"/>
                  <a:cs typeface="Arial"/>
                </a:rPr>
                <a:t>Kreuzeszeichen über dem Kind</a:t>
              </a:r>
              <a:endParaRPr lang="de-DE" sz="2000" b="1" i="1" dirty="0">
                <a:solidFill>
                  <a:srgbClr val="2C7C9F"/>
                </a:solidFill>
                <a:latin typeface="Arial"/>
                <a:cs typeface="Arial"/>
              </a:endParaRPr>
            </a:p>
          </p:txBody>
        </p:sp>
      </p:grpSp>
      <p:grpSp>
        <p:nvGrpSpPr>
          <p:cNvPr id="24" name="Gruppierung 23"/>
          <p:cNvGrpSpPr/>
          <p:nvPr/>
        </p:nvGrpSpPr>
        <p:grpSpPr>
          <a:xfrm>
            <a:off x="1003711" y="3180038"/>
            <a:ext cx="7132098" cy="776576"/>
            <a:chOff x="914400" y="1981200"/>
            <a:chExt cx="7132098" cy="776576"/>
          </a:xfrm>
        </p:grpSpPr>
        <p:sp>
          <p:nvSpPr>
            <p:cNvPr id="12" name="Textfeld 11"/>
            <p:cNvSpPr txBox="1"/>
            <p:nvPr/>
          </p:nvSpPr>
          <p:spPr>
            <a:xfrm>
              <a:off x="914400" y="1981200"/>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sp>
          <p:nvSpPr>
            <p:cNvPr id="13" name="Textfeld 12"/>
            <p:cNvSpPr txBox="1"/>
            <p:nvPr/>
          </p:nvSpPr>
          <p:spPr>
            <a:xfrm>
              <a:off x="1371600" y="2049890"/>
              <a:ext cx="6674898" cy="707886"/>
            </a:xfrm>
            <a:prstGeom prst="rect">
              <a:avLst/>
            </a:prstGeom>
            <a:noFill/>
            <a:effectLst/>
          </p:spPr>
          <p:txBody>
            <a:bodyPr wrap="none" rtlCol="0">
              <a:spAutoFit/>
            </a:bodyPr>
            <a:lstStyle/>
            <a:p>
              <a:r>
                <a:rPr lang="de-DE" sz="2000" b="1" i="1" dirty="0" smtClean="0">
                  <a:solidFill>
                    <a:srgbClr val="2C7C9F"/>
                  </a:solidFill>
                  <a:latin typeface="Arial"/>
                  <a:cs typeface="Arial"/>
                </a:rPr>
                <a:t>Zusicherung der Eltern und Paten, dass sie das Kind</a:t>
              </a:r>
            </a:p>
            <a:p>
              <a:r>
                <a:rPr lang="de-DE" sz="2000" b="1" i="1" dirty="0" smtClean="0">
                  <a:solidFill>
                    <a:srgbClr val="2C7C9F"/>
                  </a:solidFill>
                  <a:latin typeface="Arial"/>
                  <a:cs typeface="Arial"/>
                </a:rPr>
                <a:t>im christlichen Glauben begleiten werden</a:t>
              </a:r>
              <a:endParaRPr lang="de-DE" sz="2000" b="1" i="1" dirty="0">
                <a:solidFill>
                  <a:srgbClr val="2C7C9F"/>
                </a:solidFill>
                <a:latin typeface="Arial"/>
                <a:cs typeface="Arial"/>
              </a:endParaRPr>
            </a:p>
          </p:txBody>
        </p:sp>
      </p:grpSp>
      <p:grpSp>
        <p:nvGrpSpPr>
          <p:cNvPr id="25" name="Gruppierung 24"/>
          <p:cNvGrpSpPr/>
          <p:nvPr/>
        </p:nvGrpSpPr>
        <p:grpSpPr>
          <a:xfrm>
            <a:off x="1003711" y="4222356"/>
            <a:ext cx="7659255" cy="646331"/>
            <a:chOff x="939580" y="2285288"/>
            <a:chExt cx="7659255" cy="646331"/>
          </a:xfrm>
        </p:grpSpPr>
        <p:sp>
          <p:nvSpPr>
            <p:cNvPr id="14" name="Textfeld 13"/>
            <p:cNvSpPr txBox="1"/>
            <p:nvPr/>
          </p:nvSpPr>
          <p:spPr>
            <a:xfrm>
              <a:off x="939580" y="2285288"/>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sp>
          <p:nvSpPr>
            <p:cNvPr id="15" name="Textfeld 14"/>
            <p:cNvSpPr txBox="1"/>
            <p:nvPr/>
          </p:nvSpPr>
          <p:spPr>
            <a:xfrm>
              <a:off x="1371600" y="2440296"/>
              <a:ext cx="7227235" cy="400110"/>
            </a:xfrm>
            <a:prstGeom prst="rect">
              <a:avLst/>
            </a:prstGeom>
            <a:noFill/>
            <a:effectLst/>
          </p:spPr>
          <p:txBody>
            <a:bodyPr wrap="none" rtlCol="0">
              <a:spAutoFit/>
            </a:bodyPr>
            <a:lstStyle/>
            <a:p>
              <a:r>
                <a:rPr lang="de-DE" sz="2000" b="1" i="1" dirty="0" smtClean="0">
                  <a:solidFill>
                    <a:srgbClr val="2C7C9F"/>
                  </a:solidFill>
                  <a:latin typeface="Arial"/>
                  <a:cs typeface="Arial"/>
                </a:rPr>
                <a:t>Taufhandlung mit Wasser, Namensnennung und Segnung</a:t>
              </a:r>
            </a:p>
          </p:txBody>
        </p:sp>
      </p:grpSp>
      <p:grpSp>
        <p:nvGrpSpPr>
          <p:cNvPr id="26" name="Gruppierung 25"/>
          <p:cNvGrpSpPr/>
          <p:nvPr/>
        </p:nvGrpSpPr>
        <p:grpSpPr>
          <a:xfrm>
            <a:off x="1003711" y="3819064"/>
            <a:ext cx="3154875" cy="646331"/>
            <a:chOff x="924518" y="2785660"/>
            <a:chExt cx="3154875" cy="646331"/>
          </a:xfrm>
        </p:grpSpPr>
        <p:sp>
          <p:nvSpPr>
            <p:cNvPr id="16" name="Textfeld 15"/>
            <p:cNvSpPr txBox="1"/>
            <p:nvPr/>
          </p:nvSpPr>
          <p:spPr>
            <a:xfrm>
              <a:off x="924518" y="2785660"/>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sp>
          <p:nvSpPr>
            <p:cNvPr id="17" name="Textfeld 16"/>
            <p:cNvSpPr txBox="1"/>
            <p:nvPr/>
          </p:nvSpPr>
          <p:spPr>
            <a:xfrm>
              <a:off x="1371600" y="2923368"/>
              <a:ext cx="2707793" cy="400110"/>
            </a:xfrm>
            <a:prstGeom prst="rect">
              <a:avLst/>
            </a:prstGeom>
            <a:noFill/>
            <a:effectLst/>
          </p:spPr>
          <p:txBody>
            <a:bodyPr wrap="none" rtlCol="0">
              <a:spAutoFit/>
            </a:bodyPr>
            <a:lstStyle/>
            <a:p>
              <a:r>
                <a:rPr lang="de-DE" sz="2000" b="1" i="1" dirty="0" smtClean="0">
                  <a:solidFill>
                    <a:srgbClr val="2C7C9F"/>
                  </a:solidFill>
                  <a:latin typeface="Arial"/>
                  <a:cs typeface="Arial"/>
                </a:rPr>
                <a:t>Glaubensbekenntnis</a:t>
              </a:r>
              <a:endParaRPr lang="de-DE" sz="2000" b="1" i="1" dirty="0">
                <a:solidFill>
                  <a:srgbClr val="2C7C9F"/>
                </a:solidFill>
                <a:latin typeface="Arial"/>
                <a:cs typeface="Arial"/>
              </a:endParaRPr>
            </a:p>
          </p:txBody>
        </p:sp>
      </p:grpSp>
      <p:grpSp>
        <p:nvGrpSpPr>
          <p:cNvPr id="27" name="Gruppierung 26"/>
          <p:cNvGrpSpPr/>
          <p:nvPr/>
        </p:nvGrpSpPr>
        <p:grpSpPr>
          <a:xfrm>
            <a:off x="1003711" y="4707438"/>
            <a:ext cx="4093268" cy="646331"/>
            <a:chOff x="914400" y="3173036"/>
            <a:chExt cx="4093268" cy="646331"/>
          </a:xfrm>
          <a:effectLst/>
        </p:grpSpPr>
        <p:sp>
          <p:nvSpPr>
            <p:cNvPr id="18" name="Textfeld 17"/>
            <p:cNvSpPr txBox="1"/>
            <p:nvPr/>
          </p:nvSpPr>
          <p:spPr>
            <a:xfrm>
              <a:off x="914400" y="3173036"/>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sp>
          <p:nvSpPr>
            <p:cNvPr id="19" name="Textfeld 18"/>
            <p:cNvSpPr txBox="1"/>
            <p:nvPr/>
          </p:nvSpPr>
          <p:spPr>
            <a:xfrm>
              <a:off x="1384432" y="3296147"/>
              <a:ext cx="3623236" cy="400110"/>
            </a:xfrm>
            <a:prstGeom prst="rect">
              <a:avLst/>
            </a:prstGeom>
            <a:noFill/>
            <a:effectLst/>
          </p:spPr>
          <p:txBody>
            <a:bodyPr wrap="none" rtlCol="0">
              <a:spAutoFit/>
            </a:bodyPr>
            <a:lstStyle/>
            <a:p>
              <a:r>
                <a:rPr lang="de-DE" sz="2000" b="1" i="1" dirty="0" smtClean="0">
                  <a:solidFill>
                    <a:srgbClr val="2C7C9F"/>
                  </a:solidFill>
                  <a:latin typeface="Arial"/>
                  <a:cs typeface="Arial"/>
                </a:rPr>
                <a:t>Fürbittgebet und Vaterunser</a:t>
              </a:r>
              <a:endParaRPr lang="de-DE" sz="2000" b="1" i="1" dirty="0">
                <a:solidFill>
                  <a:srgbClr val="2C7C9F"/>
                </a:solidFill>
                <a:latin typeface="Arial"/>
                <a:cs typeface="Arial"/>
              </a:endParaRPr>
            </a:p>
          </p:txBody>
        </p:sp>
      </p:grpSp>
      <p:sp>
        <p:nvSpPr>
          <p:cNvPr id="20" name="Textfeld 19"/>
          <p:cNvSpPr txBox="1"/>
          <p:nvPr/>
        </p:nvSpPr>
        <p:spPr>
          <a:xfrm>
            <a:off x="7907820" y="35"/>
            <a:ext cx="1312403" cy="246221"/>
          </a:xfrm>
          <a:prstGeom prst="rect">
            <a:avLst/>
          </a:prstGeom>
          <a:noFill/>
        </p:spPr>
        <p:txBody>
          <a:bodyPr wrap="none" rtlCol="0">
            <a:spAutoFit/>
          </a:bodyPr>
          <a:lstStyle/>
          <a:p>
            <a:r>
              <a:rPr lang="de-DE" sz="1000" dirty="0" smtClean="0">
                <a:solidFill>
                  <a:prstClr val="white"/>
                </a:solidFill>
              </a:rPr>
              <a:t>Foto: Rainer </a:t>
            </a:r>
            <a:r>
              <a:rPr lang="de-DE" sz="1000" dirty="0" err="1" smtClean="0">
                <a:solidFill>
                  <a:prstClr val="white"/>
                </a:solidFill>
              </a:rPr>
              <a:t>Oettel</a:t>
            </a:r>
            <a:endParaRPr lang="de-DE" sz="1000" dirty="0">
              <a:solidFill>
                <a:prstClr val="white"/>
              </a:solidFill>
            </a:endParaRPr>
          </a:p>
        </p:txBody>
      </p:sp>
      <p:grpSp>
        <p:nvGrpSpPr>
          <p:cNvPr id="28" name="Gruppierung 22"/>
          <p:cNvGrpSpPr/>
          <p:nvPr/>
        </p:nvGrpSpPr>
        <p:grpSpPr>
          <a:xfrm>
            <a:off x="1003711" y="2229254"/>
            <a:ext cx="2030195" cy="646331"/>
            <a:chOff x="914400" y="1524000"/>
            <a:chExt cx="2030195" cy="646331"/>
          </a:xfrm>
        </p:grpSpPr>
        <p:sp>
          <p:nvSpPr>
            <p:cNvPr id="29" name="Textfeld 28"/>
            <p:cNvSpPr txBox="1"/>
            <p:nvPr/>
          </p:nvSpPr>
          <p:spPr>
            <a:xfrm>
              <a:off x="914400" y="1524000"/>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sp>
          <p:nvSpPr>
            <p:cNvPr id="30" name="Textfeld 29"/>
            <p:cNvSpPr txBox="1"/>
            <p:nvPr/>
          </p:nvSpPr>
          <p:spPr>
            <a:xfrm>
              <a:off x="1371600" y="1657290"/>
              <a:ext cx="1572995" cy="400110"/>
            </a:xfrm>
            <a:prstGeom prst="rect">
              <a:avLst/>
            </a:prstGeom>
            <a:noFill/>
            <a:effectLst/>
          </p:spPr>
          <p:txBody>
            <a:bodyPr wrap="none" rtlCol="0">
              <a:spAutoFit/>
            </a:bodyPr>
            <a:lstStyle/>
            <a:p>
              <a:r>
                <a:rPr lang="de-DE" sz="2000" b="1" i="1" dirty="0" smtClean="0">
                  <a:solidFill>
                    <a:srgbClr val="2C7C9F"/>
                  </a:solidFill>
                  <a:latin typeface="Arial"/>
                  <a:cs typeface="Arial"/>
                </a:rPr>
                <a:t>Taufspruch</a:t>
              </a:r>
              <a:endParaRPr lang="de-DE" sz="2000" b="1" i="1" dirty="0">
                <a:solidFill>
                  <a:srgbClr val="2C7C9F"/>
                </a:solidFill>
                <a:latin typeface="Arial"/>
                <a:cs typeface="Arial"/>
              </a:endParaRPr>
            </a:p>
          </p:txBody>
        </p:sp>
      </p:grpSp>
      <p:grpSp>
        <p:nvGrpSpPr>
          <p:cNvPr id="31" name="Gruppierung 22"/>
          <p:cNvGrpSpPr/>
          <p:nvPr/>
        </p:nvGrpSpPr>
        <p:grpSpPr>
          <a:xfrm>
            <a:off x="1003711" y="2738698"/>
            <a:ext cx="1914987" cy="646331"/>
            <a:chOff x="914400" y="1524000"/>
            <a:chExt cx="1914987" cy="646331"/>
          </a:xfrm>
        </p:grpSpPr>
        <p:sp>
          <p:nvSpPr>
            <p:cNvPr id="32" name="Textfeld 31"/>
            <p:cNvSpPr txBox="1"/>
            <p:nvPr/>
          </p:nvSpPr>
          <p:spPr>
            <a:xfrm>
              <a:off x="914400" y="1524000"/>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sp>
          <p:nvSpPr>
            <p:cNvPr id="33" name="Textfeld 32"/>
            <p:cNvSpPr txBox="1"/>
            <p:nvPr/>
          </p:nvSpPr>
          <p:spPr>
            <a:xfrm>
              <a:off x="1357381" y="1608138"/>
              <a:ext cx="1472006" cy="400110"/>
            </a:xfrm>
            <a:prstGeom prst="rect">
              <a:avLst/>
            </a:prstGeom>
            <a:noFill/>
            <a:effectLst/>
          </p:spPr>
          <p:txBody>
            <a:bodyPr wrap="none" rtlCol="0">
              <a:spAutoFit/>
            </a:bodyPr>
            <a:lstStyle/>
            <a:p>
              <a:r>
                <a:rPr lang="de-DE" sz="2000" b="1" i="1" dirty="0" smtClean="0">
                  <a:solidFill>
                    <a:srgbClr val="2C7C9F"/>
                  </a:solidFill>
                  <a:latin typeface="Arial"/>
                  <a:cs typeface="Arial"/>
                </a:rPr>
                <a:t>Taufbefehl</a:t>
              </a:r>
              <a:endParaRPr lang="de-DE" sz="2000" b="1" i="1" dirty="0">
                <a:solidFill>
                  <a:srgbClr val="2C7C9F"/>
                </a:solidFill>
                <a:latin typeface="Arial"/>
                <a:cs typeface="Arial"/>
              </a:endParaRPr>
            </a:p>
          </p:txBody>
        </p:sp>
      </p:grpSp>
      <p:grpSp>
        <p:nvGrpSpPr>
          <p:cNvPr id="37" name="Gruppierung 26"/>
          <p:cNvGrpSpPr/>
          <p:nvPr/>
        </p:nvGrpSpPr>
        <p:grpSpPr>
          <a:xfrm>
            <a:off x="1003711" y="5121241"/>
            <a:ext cx="1815601" cy="646331"/>
            <a:chOff x="914400" y="3173036"/>
            <a:chExt cx="1815601" cy="646331"/>
          </a:xfrm>
          <a:effectLst/>
        </p:grpSpPr>
        <p:sp>
          <p:nvSpPr>
            <p:cNvPr id="38" name="Textfeld 37"/>
            <p:cNvSpPr txBox="1"/>
            <p:nvPr/>
          </p:nvSpPr>
          <p:spPr>
            <a:xfrm>
              <a:off x="914400" y="3173036"/>
              <a:ext cx="346570" cy="646331"/>
            </a:xfrm>
            <a:prstGeom prst="rect">
              <a:avLst/>
            </a:prstGeom>
            <a:noFill/>
          </p:spPr>
          <p:txBody>
            <a:bodyPr wrap="none" rtlCol="0">
              <a:spAutoFit/>
            </a:bodyPr>
            <a:lstStyle/>
            <a:p>
              <a:r>
                <a:rPr lang="de-DE" sz="3600" b="1" i="1" dirty="0" smtClean="0">
                  <a:solidFill>
                    <a:schemeClr val="accent6">
                      <a:lumMod val="75000"/>
                    </a:schemeClr>
                  </a:solidFill>
                  <a:effectLst>
                    <a:outerShdw blurRad="50800" dist="38100" dir="2700000">
                      <a:srgbClr val="000000">
                        <a:alpha val="43000"/>
                      </a:srgbClr>
                    </a:outerShdw>
                  </a:effectLst>
                  <a:latin typeface="Arial"/>
                  <a:cs typeface="Arial"/>
                </a:rPr>
                <a:t>•</a:t>
              </a:r>
              <a:endParaRPr lang="de-DE" sz="3600" dirty="0">
                <a:solidFill>
                  <a:schemeClr val="accent6">
                    <a:lumMod val="75000"/>
                  </a:schemeClr>
                </a:solidFill>
                <a:effectLst>
                  <a:outerShdw blurRad="50800" dist="38100" dir="2700000">
                    <a:srgbClr val="000000">
                      <a:alpha val="43000"/>
                    </a:srgbClr>
                  </a:outerShdw>
                </a:effectLst>
              </a:endParaRPr>
            </a:p>
          </p:txBody>
        </p:sp>
        <p:sp>
          <p:nvSpPr>
            <p:cNvPr id="39" name="Textfeld 38"/>
            <p:cNvSpPr txBox="1"/>
            <p:nvPr/>
          </p:nvSpPr>
          <p:spPr>
            <a:xfrm>
              <a:off x="1357381" y="3296147"/>
              <a:ext cx="1372620" cy="400110"/>
            </a:xfrm>
            <a:prstGeom prst="rect">
              <a:avLst/>
            </a:prstGeom>
            <a:noFill/>
            <a:effectLst/>
          </p:spPr>
          <p:txBody>
            <a:bodyPr wrap="none" rtlCol="0">
              <a:spAutoFit/>
            </a:bodyPr>
            <a:lstStyle/>
            <a:p>
              <a:r>
                <a:rPr lang="de-DE" sz="2000" b="1" i="1" dirty="0" smtClean="0">
                  <a:solidFill>
                    <a:srgbClr val="2C7C9F"/>
                  </a:solidFill>
                  <a:latin typeface="Arial"/>
                  <a:cs typeface="Arial"/>
                </a:rPr>
                <a:t>Taufkerze</a:t>
              </a:r>
              <a:endParaRPr lang="de-DE" sz="2000" b="1" i="1" dirty="0">
                <a:solidFill>
                  <a:srgbClr val="2C7C9F"/>
                </a:solidFill>
                <a:latin typeface="Arial"/>
                <a:cs typeface="Arial"/>
              </a:endParaRPr>
            </a:p>
          </p:txBody>
        </p:sp>
      </p:grpSp>
    </p:spTree>
    <p:extLst>
      <p:ext uri="{BB962C8B-B14F-4D97-AF65-F5344CB8AC3E}">
        <p14:creationId xmlns:p14="http://schemas.microsoft.com/office/powerpoint/2010/main" val="133695617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26"/>
                                        </p:tgtEl>
                                      </p:cBhvr>
                                    </p:animEffect>
                                    <p:set>
                                      <p:cBhvr>
                                        <p:cTn id="12" dur="1" fill="hold">
                                          <p:stCondLst>
                                            <p:cond delay="999"/>
                                          </p:stCondLst>
                                        </p:cTn>
                                        <p:tgtEl>
                                          <p:spTgt spid="1026"/>
                                        </p:tgtEl>
                                        <p:attrNameLst>
                                          <p:attrName>style.visibility</p:attrName>
                                        </p:attrNameLst>
                                      </p:cBhvr>
                                      <p:to>
                                        <p:strVal val="hidden"/>
                                      </p:to>
                                    </p:set>
                                  </p:childTnLst>
                                </p:cTn>
                              </p:par>
                            </p:childTnLst>
                          </p:cTn>
                        </p:par>
                        <p:par>
                          <p:cTn id="13" fill="hold">
                            <p:stCondLst>
                              <p:cond delay="1000"/>
                            </p:stCondLst>
                            <p:childTnLst>
                              <p:par>
                                <p:cTn id="14" presetID="22" presetClass="entr" presetSubtype="8" fill="hold" nodeType="afterEffect">
                                  <p:stCondLst>
                                    <p:cond delay="10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10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10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1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1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KL_Taufen_948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7556"/>
            <a:ext cx="9220224" cy="6875556"/>
          </a:xfrm>
          <a:prstGeom prst="rect">
            <a:avLst/>
          </a:prstGeom>
          <a:effectLst/>
        </p:spPr>
      </p:pic>
      <p:sp>
        <p:nvSpPr>
          <p:cNvPr id="3" name="Titel 1"/>
          <p:cNvSpPr txBox="1">
            <a:spLocks/>
          </p:cNvSpPr>
          <p:nvPr/>
        </p:nvSpPr>
        <p:spPr>
          <a:xfrm>
            <a:off x="1264137" y="6085198"/>
            <a:ext cx="6691948" cy="896583"/>
          </a:xfrm>
          <a:prstGeom prst="rect">
            <a:avLst/>
          </a:prstGeom>
          <a:solidFill>
            <a:schemeClr val="bg1">
              <a:alpha val="39000"/>
            </a:schemeClr>
          </a:solidFill>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buFont typeface="Georgia" pitchFamily="18" charset="0"/>
              <a:buNone/>
              <a:defRPr/>
            </a:pPr>
            <a:r>
              <a:rPr lang="de-DE" sz="4000" b="1" dirty="0" smtClean="0">
                <a:solidFill>
                  <a:schemeClr val="accent6">
                    <a:lumMod val="75000"/>
                  </a:schemeClr>
                </a:solidFill>
                <a:effectLst>
                  <a:outerShdw blurRad="38100" dist="38100" dir="2700000" algn="tl">
                    <a:srgbClr val="000000">
                      <a:alpha val="43137"/>
                    </a:srgbClr>
                  </a:outerShdw>
                </a:effectLst>
              </a:rPr>
              <a:t>Leben aus der Taufe</a:t>
            </a:r>
            <a:endParaRPr lang="de-DE" sz="4000" b="1" dirty="0">
              <a:solidFill>
                <a:schemeClr val="accent6">
                  <a:lumMod val="75000"/>
                </a:schemeClr>
              </a:solidFill>
              <a:effectLst>
                <a:outerShdw blurRad="38100" dist="38100" dir="2700000" algn="tl">
                  <a:srgbClr val="000000">
                    <a:alpha val="43137"/>
                  </a:srgbClr>
                </a:outerShdw>
              </a:effectLst>
            </a:endParaRPr>
          </a:p>
        </p:txBody>
      </p:sp>
      <p:sp>
        <p:nvSpPr>
          <p:cNvPr id="4" name="Textfeld 3"/>
          <p:cNvSpPr txBox="1"/>
          <p:nvPr/>
        </p:nvSpPr>
        <p:spPr>
          <a:xfrm>
            <a:off x="2071052" y="1508380"/>
            <a:ext cx="3150782" cy="523220"/>
          </a:xfrm>
          <a:prstGeom prst="rect">
            <a:avLst/>
          </a:prstGeom>
          <a:noFill/>
          <a:effectLst/>
        </p:spPr>
        <p:txBody>
          <a:bodyPr wrap="none" rtlCol="0">
            <a:spAutoFit/>
          </a:bodyPr>
          <a:lstStyle/>
          <a:p>
            <a:r>
              <a:rPr lang="de-DE" sz="2800" b="1" i="1" dirty="0" smtClean="0">
                <a:solidFill>
                  <a:srgbClr val="C00000"/>
                </a:solidFill>
                <a:latin typeface="Arial"/>
                <a:cs typeface="Arial"/>
              </a:rPr>
              <a:t>• </a:t>
            </a:r>
            <a:r>
              <a:rPr lang="de-DE" sz="2800" b="1" i="1" dirty="0" smtClean="0">
                <a:solidFill>
                  <a:srgbClr val="244A58"/>
                </a:solidFill>
                <a:latin typeface="Arial"/>
                <a:cs typeface="Arial"/>
              </a:rPr>
              <a:t> geborgen sein,</a:t>
            </a:r>
            <a:endParaRPr lang="de-DE" sz="2800" b="1" i="1" dirty="0">
              <a:solidFill>
                <a:srgbClr val="FFB400"/>
              </a:solidFill>
              <a:latin typeface="Arial"/>
              <a:cs typeface="Arial"/>
            </a:endParaRPr>
          </a:p>
        </p:txBody>
      </p:sp>
      <p:sp>
        <p:nvSpPr>
          <p:cNvPr id="5" name="Textfeld 4"/>
          <p:cNvSpPr txBox="1"/>
          <p:nvPr/>
        </p:nvSpPr>
        <p:spPr>
          <a:xfrm>
            <a:off x="2071052" y="878380"/>
            <a:ext cx="4507474" cy="523220"/>
          </a:xfrm>
          <a:prstGeom prst="rect">
            <a:avLst/>
          </a:prstGeom>
          <a:noFill/>
          <a:effectLst/>
        </p:spPr>
        <p:txBody>
          <a:bodyPr wrap="none" rtlCol="0">
            <a:spAutoFit/>
          </a:bodyPr>
          <a:lstStyle/>
          <a:p>
            <a:r>
              <a:rPr lang="de-DE" sz="2800" b="1" i="1" dirty="0" smtClean="0">
                <a:solidFill>
                  <a:srgbClr val="C00000"/>
                </a:solidFill>
                <a:latin typeface="Arial"/>
                <a:cs typeface="Arial"/>
              </a:rPr>
              <a:t>•</a:t>
            </a:r>
            <a:r>
              <a:rPr lang="de-DE" sz="2800" b="1" i="1" dirty="0" smtClean="0">
                <a:solidFill>
                  <a:srgbClr val="244A58"/>
                </a:solidFill>
                <a:latin typeface="Arial"/>
                <a:cs typeface="Arial"/>
              </a:rPr>
              <a:t>  Bewusst dazugehören,</a:t>
            </a:r>
            <a:endParaRPr lang="de-DE" sz="2800" b="1" i="1" dirty="0">
              <a:solidFill>
                <a:srgbClr val="FFB400"/>
              </a:solidFill>
              <a:latin typeface="Arial"/>
              <a:cs typeface="Arial"/>
            </a:endParaRPr>
          </a:p>
        </p:txBody>
      </p:sp>
      <p:sp>
        <p:nvSpPr>
          <p:cNvPr id="6" name="Textfeld 5"/>
          <p:cNvSpPr txBox="1"/>
          <p:nvPr/>
        </p:nvSpPr>
        <p:spPr>
          <a:xfrm>
            <a:off x="2071052" y="2138380"/>
            <a:ext cx="3489868" cy="523220"/>
          </a:xfrm>
          <a:prstGeom prst="rect">
            <a:avLst/>
          </a:prstGeom>
          <a:noFill/>
          <a:effectLst/>
        </p:spPr>
        <p:txBody>
          <a:bodyPr wrap="none" rtlCol="0">
            <a:spAutoFit/>
          </a:bodyPr>
          <a:lstStyle/>
          <a:p>
            <a:r>
              <a:rPr lang="de-DE" sz="2800" b="1" i="1" dirty="0" smtClean="0">
                <a:solidFill>
                  <a:srgbClr val="C00000"/>
                </a:solidFill>
                <a:latin typeface="Arial"/>
                <a:cs typeface="Arial"/>
              </a:rPr>
              <a:t>• </a:t>
            </a:r>
            <a:r>
              <a:rPr lang="de-DE" sz="2800" b="1" i="1" dirty="0" smtClean="0">
                <a:solidFill>
                  <a:srgbClr val="244A58"/>
                </a:solidFill>
                <a:latin typeface="Arial"/>
                <a:cs typeface="Arial"/>
              </a:rPr>
              <a:t> ermutigt werden,</a:t>
            </a:r>
            <a:endParaRPr lang="de-DE" sz="2800" b="1" i="1" dirty="0">
              <a:solidFill>
                <a:srgbClr val="FFB400"/>
              </a:solidFill>
              <a:latin typeface="Arial"/>
              <a:cs typeface="Arial"/>
            </a:endParaRPr>
          </a:p>
        </p:txBody>
      </p:sp>
      <p:sp>
        <p:nvSpPr>
          <p:cNvPr id="10" name="Textfeld 9"/>
          <p:cNvSpPr txBox="1"/>
          <p:nvPr/>
        </p:nvSpPr>
        <p:spPr>
          <a:xfrm>
            <a:off x="2071052" y="2768380"/>
            <a:ext cx="4786948" cy="523220"/>
          </a:xfrm>
          <a:prstGeom prst="rect">
            <a:avLst/>
          </a:prstGeom>
          <a:noFill/>
          <a:effectLst/>
        </p:spPr>
        <p:txBody>
          <a:bodyPr wrap="none" rtlCol="0">
            <a:spAutoFit/>
          </a:bodyPr>
          <a:lstStyle/>
          <a:p>
            <a:r>
              <a:rPr lang="de-DE" sz="2800" b="1" i="1" dirty="0" smtClean="0">
                <a:solidFill>
                  <a:srgbClr val="C00000"/>
                </a:solidFill>
                <a:latin typeface="Arial"/>
                <a:cs typeface="Arial"/>
              </a:rPr>
              <a:t>•</a:t>
            </a:r>
            <a:r>
              <a:rPr lang="de-DE" sz="2800" b="1" i="1" dirty="0" smtClean="0">
                <a:solidFill>
                  <a:srgbClr val="244A58"/>
                </a:solidFill>
                <a:latin typeface="Arial"/>
                <a:cs typeface="Arial"/>
              </a:rPr>
              <a:t>  die Liebe Gottes spüren,</a:t>
            </a:r>
            <a:endParaRPr lang="de-DE" sz="2800" b="1" i="1" dirty="0">
              <a:solidFill>
                <a:srgbClr val="FFB400"/>
              </a:solidFill>
              <a:latin typeface="Arial"/>
              <a:cs typeface="Arial"/>
            </a:endParaRPr>
          </a:p>
        </p:txBody>
      </p:sp>
      <p:sp>
        <p:nvSpPr>
          <p:cNvPr id="12" name="Textfeld 11"/>
          <p:cNvSpPr txBox="1"/>
          <p:nvPr/>
        </p:nvSpPr>
        <p:spPr>
          <a:xfrm>
            <a:off x="7907820" y="35"/>
            <a:ext cx="1312403" cy="246221"/>
          </a:xfrm>
          <a:prstGeom prst="rect">
            <a:avLst/>
          </a:prstGeom>
          <a:noFill/>
        </p:spPr>
        <p:txBody>
          <a:bodyPr wrap="none" rtlCol="0">
            <a:spAutoFit/>
          </a:bodyPr>
          <a:lstStyle/>
          <a:p>
            <a:r>
              <a:rPr lang="de-DE" sz="1000" dirty="0" smtClean="0">
                <a:solidFill>
                  <a:prstClr val="white"/>
                </a:solidFill>
              </a:rPr>
              <a:t>Foto: Rainer </a:t>
            </a:r>
            <a:r>
              <a:rPr lang="de-DE" sz="1000" dirty="0" err="1" smtClean="0">
                <a:solidFill>
                  <a:prstClr val="white"/>
                </a:solidFill>
              </a:rPr>
              <a:t>Oettel</a:t>
            </a:r>
            <a:endParaRPr lang="de-DE" sz="1000" dirty="0">
              <a:solidFill>
                <a:prstClr val="white"/>
              </a:solidFill>
            </a:endParaRPr>
          </a:p>
        </p:txBody>
      </p:sp>
      <p:sp>
        <p:nvSpPr>
          <p:cNvPr id="13" name="Textfeld 12"/>
          <p:cNvSpPr txBox="1"/>
          <p:nvPr/>
        </p:nvSpPr>
        <p:spPr>
          <a:xfrm>
            <a:off x="2071052" y="3398380"/>
            <a:ext cx="3150958" cy="523220"/>
          </a:xfrm>
          <a:prstGeom prst="rect">
            <a:avLst/>
          </a:prstGeom>
          <a:noFill/>
          <a:effectLst/>
        </p:spPr>
        <p:txBody>
          <a:bodyPr wrap="none" rtlCol="0">
            <a:spAutoFit/>
          </a:bodyPr>
          <a:lstStyle/>
          <a:p>
            <a:r>
              <a:rPr lang="de-DE" sz="2800" b="1" i="1" dirty="0" smtClean="0">
                <a:solidFill>
                  <a:srgbClr val="C00000"/>
                </a:solidFill>
                <a:latin typeface="Arial"/>
                <a:cs typeface="Arial"/>
              </a:rPr>
              <a:t>•</a:t>
            </a:r>
            <a:r>
              <a:rPr lang="de-DE" sz="2800" b="1" i="1" dirty="0" smtClean="0">
                <a:solidFill>
                  <a:srgbClr val="244A58"/>
                </a:solidFill>
                <a:latin typeface="Arial"/>
                <a:cs typeface="Arial"/>
              </a:rPr>
              <a:t>  befreit werden,</a:t>
            </a:r>
            <a:endParaRPr lang="de-DE" sz="2800" b="1" i="1" dirty="0">
              <a:solidFill>
                <a:srgbClr val="FFB400"/>
              </a:solidFill>
              <a:latin typeface="Arial"/>
              <a:cs typeface="Arial"/>
            </a:endParaRPr>
          </a:p>
        </p:txBody>
      </p:sp>
      <p:sp>
        <p:nvSpPr>
          <p:cNvPr id="14" name="Textfeld 13"/>
          <p:cNvSpPr txBox="1"/>
          <p:nvPr/>
        </p:nvSpPr>
        <p:spPr>
          <a:xfrm>
            <a:off x="2071052" y="4028380"/>
            <a:ext cx="3650293" cy="523220"/>
          </a:xfrm>
          <a:prstGeom prst="rect">
            <a:avLst/>
          </a:prstGeom>
          <a:noFill/>
          <a:effectLst/>
        </p:spPr>
        <p:txBody>
          <a:bodyPr wrap="none" rtlCol="0">
            <a:spAutoFit/>
          </a:bodyPr>
          <a:lstStyle/>
          <a:p>
            <a:r>
              <a:rPr lang="de-DE" sz="2800" b="1" i="1" dirty="0" smtClean="0">
                <a:solidFill>
                  <a:srgbClr val="C00000"/>
                </a:solidFill>
                <a:latin typeface="Arial"/>
                <a:cs typeface="Arial"/>
              </a:rPr>
              <a:t>•</a:t>
            </a:r>
            <a:r>
              <a:rPr lang="de-DE" sz="2800" b="1" i="1" dirty="0" smtClean="0">
                <a:solidFill>
                  <a:srgbClr val="244A58"/>
                </a:solidFill>
                <a:latin typeface="Arial"/>
                <a:cs typeface="Arial"/>
              </a:rPr>
              <a:t>  Neues entdecken,</a:t>
            </a:r>
            <a:endParaRPr lang="de-DE" sz="2800" b="1" i="1" dirty="0">
              <a:solidFill>
                <a:srgbClr val="FFB400"/>
              </a:solidFill>
              <a:latin typeface="Arial"/>
              <a:cs typeface="Arial"/>
            </a:endParaRPr>
          </a:p>
        </p:txBody>
      </p:sp>
      <p:sp>
        <p:nvSpPr>
          <p:cNvPr id="15" name="Textfeld 14"/>
          <p:cNvSpPr txBox="1"/>
          <p:nvPr/>
        </p:nvSpPr>
        <p:spPr>
          <a:xfrm>
            <a:off x="2071052" y="4633972"/>
            <a:ext cx="3704860" cy="523220"/>
          </a:xfrm>
          <a:prstGeom prst="rect">
            <a:avLst/>
          </a:prstGeom>
          <a:noFill/>
          <a:effectLst/>
        </p:spPr>
        <p:txBody>
          <a:bodyPr wrap="none" rtlCol="0">
            <a:spAutoFit/>
          </a:bodyPr>
          <a:lstStyle/>
          <a:p>
            <a:r>
              <a:rPr lang="de-DE" sz="2800" b="1" i="1" dirty="0" smtClean="0">
                <a:solidFill>
                  <a:srgbClr val="C00000"/>
                </a:solidFill>
                <a:latin typeface="Arial"/>
                <a:cs typeface="Arial"/>
              </a:rPr>
              <a:t>•</a:t>
            </a:r>
            <a:r>
              <a:rPr lang="de-DE" sz="2800" b="1" i="1" dirty="0" smtClean="0">
                <a:solidFill>
                  <a:srgbClr val="244A58"/>
                </a:solidFill>
                <a:latin typeface="Arial"/>
                <a:cs typeface="Arial"/>
              </a:rPr>
              <a:t>  begleitet werden…</a:t>
            </a:r>
            <a:endParaRPr lang="de-DE" sz="2800" b="1" i="1" dirty="0">
              <a:solidFill>
                <a:srgbClr val="FFB400"/>
              </a:solidFill>
              <a:latin typeface="Arial"/>
              <a:cs typeface="Arial"/>
            </a:endParaRPr>
          </a:p>
        </p:txBody>
      </p:sp>
    </p:spTree>
    <p:extLst>
      <p:ext uri="{BB962C8B-B14F-4D97-AF65-F5344CB8AC3E}">
        <p14:creationId xmlns:p14="http://schemas.microsoft.com/office/powerpoint/2010/main" val="92182199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10"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76" y="-243408"/>
            <a:ext cx="9187161" cy="6857797"/>
          </a:xfrm>
          <a:prstGeom prst="rect">
            <a:avLst/>
          </a:prstGeom>
        </p:spPr>
      </p:pic>
      <p:sp>
        <p:nvSpPr>
          <p:cNvPr id="3" name="Titel 1"/>
          <p:cNvSpPr txBox="1">
            <a:spLocks/>
          </p:cNvSpPr>
          <p:nvPr/>
        </p:nvSpPr>
        <p:spPr>
          <a:xfrm>
            <a:off x="-45756" y="5970578"/>
            <a:ext cx="7362739" cy="914535"/>
          </a:xfrm>
          <a:prstGeom prst="rect">
            <a:avLst/>
          </a:prstGeom>
          <a:solidFill>
            <a:schemeClr val="accent2">
              <a:alpha val="30000"/>
            </a:schemeClr>
          </a:solidFill>
          <a:effectLst>
            <a:reflection blurRad="6350" stA="52000" endA="300" endPos="35000" dir="5400000" sy="-100000" algn="bl" rotWithShape="0"/>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buFont typeface="Georgia" pitchFamily="18" charset="0"/>
              <a:buNone/>
              <a:defRPr/>
            </a:pPr>
            <a:r>
              <a:rPr lang="de-DE" sz="4000" b="1" dirty="0" smtClean="0">
                <a:solidFill>
                  <a:schemeClr val="bg1"/>
                </a:solidFill>
                <a:effectLst>
                  <a:reflection blurRad="6350" stA="55000" endA="300" endPos="45500" dir="5400000" sy="-100000" algn="bl" rotWithShape="0"/>
                </a:effectLst>
              </a:rPr>
              <a:t>Taufe ist eine Einladung</a:t>
            </a:r>
            <a:endParaRPr lang="de-DE" sz="4000" b="1" dirty="0">
              <a:solidFill>
                <a:schemeClr val="bg1"/>
              </a:solidFill>
              <a:effectLst>
                <a:reflection blurRad="6350" stA="55000" endA="300" endPos="45500" dir="5400000" sy="-100000" algn="bl" rotWithShape="0"/>
              </a:effectLst>
            </a:endParaRPr>
          </a:p>
        </p:txBody>
      </p:sp>
      <p:sp>
        <p:nvSpPr>
          <p:cNvPr id="4" name="Textfeld 3"/>
          <p:cNvSpPr txBox="1"/>
          <p:nvPr/>
        </p:nvSpPr>
        <p:spPr>
          <a:xfrm>
            <a:off x="7831597" y="0"/>
            <a:ext cx="1312403" cy="246221"/>
          </a:xfrm>
          <a:prstGeom prst="rect">
            <a:avLst/>
          </a:prstGeom>
          <a:noFill/>
        </p:spPr>
        <p:txBody>
          <a:bodyPr wrap="none" rtlCol="0">
            <a:spAutoFit/>
          </a:bodyPr>
          <a:lstStyle/>
          <a:p>
            <a:r>
              <a:rPr lang="de-DE" sz="1000" dirty="0" smtClean="0">
                <a:solidFill>
                  <a:prstClr val="white"/>
                </a:solidFill>
              </a:rPr>
              <a:t>Foto: Rainer </a:t>
            </a:r>
            <a:r>
              <a:rPr lang="de-DE" sz="1000" dirty="0" err="1" smtClean="0">
                <a:solidFill>
                  <a:prstClr val="white"/>
                </a:solidFill>
              </a:rPr>
              <a:t>Oettel</a:t>
            </a:r>
            <a:endParaRPr lang="de-DE" sz="1000" dirty="0">
              <a:solidFill>
                <a:prstClr val="white"/>
              </a:solidFill>
            </a:endParaRPr>
          </a:p>
        </p:txBody>
      </p:sp>
    </p:spTree>
    <p:extLst>
      <p:ext uri="{BB962C8B-B14F-4D97-AF65-F5344CB8AC3E}">
        <p14:creationId xmlns:p14="http://schemas.microsoft.com/office/powerpoint/2010/main" val="287920304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solidFill>
                  <a:schemeClr val="accent6"/>
                </a:solidFill>
              </a:rPr>
              <a:t/>
            </a:r>
            <a:br>
              <a:rPr lang="de-DE" dirty="0">
                <a:solidFill>
                  <a:schemeClr val="accent6"/>
                </a:solidFill>
              </a:rPr>
            </a:br>
            <a:endParaRPr lang="de-DE" dirty="0">
              <a:solidFill>
                <a:schemeClr val="accent6"/>
              </a:solidFill>
            </a:endParaRPr>
          </a:p>
        </p:txBody>
      </p:sp>
      <p:sp>
        <p:nvSpPr>
          <p:cNvPr id="3" name="Textplatzhalter 2"/>
          <p:cNvSpPr>
            <a:spLocks noGrp="1"/>
          </p:cNvSpPr>
          <p:nvPr>
            <p:ph type="body" idx="1"/>
          </p:nvPr>
        </p:nvSpPr>
        <p:spPr>
          <a:xfrm>
            <a:off x="1126377" y="1359042"/>
            <a:ext cx="6984776" cy="4812353"/>
          </a:xfrm>
        </p:spPr>
        <p:txBody>
          <a:bodyPr>
            <a:noAutofit/>
          </a:bodyPr>
          <a:lstStyle/>
          <a:p>
            <a:pPr algn="l"/>
            <a:r>
              <a:rPr lang="de-DE" sz="3200" dirty="0" smtClean="0">
                <a:solidFill>
                  <a:schemeClr val="accent6"/>
                </a:solidFill>
                <a:latin typeface="Arial" panose="020B0604020202020204" pitchFamily="34" charset="0"/>
                <a:cs typeface="Arial" panose="020B0604020202020204" pitchFamily="34" charset="0"/>
              </a:rPr>
              <a:t> </a:t>
            </a: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Wünsche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für mein </a:t>
            </a: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Kind</a:t>
            </a:r>
            <a:endPar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Religiöse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Bildung </a:t>
            </a:r>
            <a:b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Taufe ist Beziehung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zu Gott</a:t>
            </a:r>
            <a:b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  Taufe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 Begleitung</a:t>
            </a:r>
            <a:b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  Taufe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 </a:t>
            </a: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Sakrament</a:t>
            </a:r>
          </a:p>
          <a:p>
            <a:pPr algn="l"/>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6.  Bibeltexte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zur </a:t>
            </a: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Taufe</a:t>
            </a:r>
          </a:p>
          <a:p>
            <a:pPr algn="l"/>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7.  Praktische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Schritte zur </a:t>
            </a: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Taufe</a:t>
            </a:r>
          </a:p>
          <a:p>
            <a:pPr algn="l"/>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8.  Taufgottesdienst</a:t>
            </a:r>
          </a:p>
          <a:p>
            <a:pPr algn="l"/>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9.  Leben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aus der </a:t>
            </a:r>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Taufe</a:t>
            </a:r>
          </a:p>
          <a:p>
            <a:pPr algn="l"/>
            <a:r>
              <a:rPr lang="de-DE" sz="28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Einladung </a:t>
            </a:r>
            <a:r>
              <a:rPr lang="de-DE" sz="28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zur Taufe</a:t>
            </a:r>
          </a:p>
          <a:p>
            <a:pPr algn="l"/>
            <a:endParaRPr lang="de-DE" sz="3600" dirty="0">
              <a:solidFill>
                <a:schemeClr val="accent6"/>
              </a:solidFill>
              <a:latin typeface="Arial" panose="020B0604020202020204" pitchFamily="34" charset="0"/>
              <a:cs typeface="Arial" panose="020B0604020202020204" pitchFamily="34" charset="0"/>
            </a:endParaRPr>
          </a:p>
          <a:p>
            <a:pPr algn="l"/>
            <a:endParaRPr lang="de-DE" sz="3600" dirty="0">
              <a:solidFill>
                <a:schemeClr val="accent6"/>
              </a:solidFill>
              <a:latin typeface="Arial" panose="020B0604020202020204" pitchFamily="34" charset="0"/>
              <a:cs typeface="Arial" panose="020B0604020202020204" pitchFamily="34" charset="0"/>
            </a:endParaRPr>
          </a:p>
          <a:p>
            <a:pPr algn="l"/>
            <a:endParaRPr lang="de-DE" sz="3600" dirty="0" smtClean="0">
              <a:solidFill>
                <a:schemeClr val="accent6"/>
              </a:solidFill>
              <a:latin typeface="Arial" panose="020B0604020202020204" pitchFamily="34" charset="0"/>
              <a:cs typeface="Arial" panose="020B0604020202020204" pitchFamily="34" charset="0"/>
            </a:endParaRPr>
          </a:p>
          <a:p>
            <a:pPr algn="l"/>
            <a:endParaRPr lang="de-DE" sz="3600" dirty="0">
              <a:solidFill>
                <a:schemeClr val="accent6"/>
              </a:solidFill>
              <a:latin typeface="Arial" panose="020B0604020202020204" pitchFamily="34" charset="0"/>
              <a:cs typeface="Arial" panose="020B0604020202020204" pitchFamily="34" charset="0"/>
            </a:endParaRPr>
          </a:p>
          <a:p>
            <a:pPr algn="l"/>
            <a:endParaRPr lang="de-DE" sz="3600" dirty="0" smtClean="0">
              <a:solidFill>
                <a:schemeClr val="accent6"/>
              </a:solidFill>
              <a:latin typeface="Arial" panose="020B0604020202020204" pitchFamily="34" charset="0"/>
              <a:cs typeface="Arial" panose="020B0604020202020204" pitchFamily="34" charset="0"/>
            </a:endParaRPr>
          </a:p>
          <a:p>
            <a:pPr algn="l"/>
            <a:endParaRPr lang="de-DE" sz="3600" dirty="0">
              <a:solidFill>
                <a:schemeClr val="accent6"/>
              </a:solidFill>
              <a:latin typeface="Arial" panose="020B0604020202020204" pitchFamily="34" charset="0"/>
              <a:cs typeface="Arial" panose="020B0604020202020204" pitchFamily="34" charset="0"/>
            </a:endParaRPr>
          </a:p>
        </p:txBody>
      </p:sp>
      <p:sp>
        <p:nvSpPr>
          <p:cNvPr id="4" name="Rechteck 3"/>
          <p:cNvSpPr/>
          <p:nvPr/>
        </p:nvSpPr>
        <p:spPr>
          <a:xfrm>
            <a:off x="1763688" y="496144"/>
            <a:ext cx="2347117" cy="584775"/>
          </a:xfrm>
          <a:prstGeom prst="rect">
            <a:avLst/>
          </a:prstGeom>
        </p:spPr>
        <p:txBody>
          <a:bodyPr wrap="none">
            <a:spAutoFit/>
          </a:bodyPr>
          <a:lstStyle/>
          <a:p>
            <a:r>
              <a:rPr lang="de-DE" sz="3200" b="1" dirty="0">
                <a:solidFill>
                  <a:schemeClr val="accent6"/>
                </a:solidFill>
                <a:effectLst>
                  <a:outerShdw blurRad="38100" dist="38100" dir="2700000" algn="tl">
                    <a:srgbClr val="000000">
                      <a:alpha val="43137"/>
                    </a:srgbClr>
                  </a:outerShdw>
                </a:effectLst>
              </a:rPr>
              <a:t>Gliederung</a:t>
            </a:r>
          </a:p>
        </p:txBody>
      </p:sp>
    </p:spTree>
    <p:extLst>
      <p:ext uri="{BB962C8B-B14F-4D97-AF65-F5344CB8AC3E}">
        <p14:creationId xmlns:p14="http://schemas.microsoft.com/office/powerpoint/2010/main" val="53418816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named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70525"/>
            <a:ext cx="9165240" cy="6894160"/>
          </a:xfrm>
          <a:prstGeom prst="rect">
            <a:avLst/>
          </a:prstGeom>
        </p:spPr>
      </p:pic>
      <p:sp>
        <p:nvSpPr>
          <p:cNvPr id="3" name="Titel 1"/>
          <p:cNvSpPr txBox="1">
            <a:spLocks/>
          </p:cNvSpPr>
          <p:nvPr/>
        </p:nvSpPr>
        <p:spPr>
          <a:xfrm>
            <a:off x="140218" y="5733256"/>
            <a:ext cx="8458200" cy="1316495"/>
          </a:xfrm>
          <a:prstGeom prst="rect">
            <a:avLst/>
          </a:prstGeom>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buFont typeface="Georgia" pitchFamily="18" charset="0"/>
              <a:buNone/>
              <a:defRPr/>
            </a:pPr>
            <a:r>
              <a:rPr lang="de-DE" sz="4800" b="1" dirty="0" smtClean="0">
                <a:solidFill>
                  <a:prstClr val="white"/>
                </a:solidFill>
                <a:effectLst>
                  <a:reflection blurRad="6350" stA="55000" endA="300" endPos="45500" dir="5400000" sy="-100000" algn="bl" rotWithShape="0"/>
                </a:effectLst>
                <a:latin typeface="Arial" panose="020B0604020202020204" pitchFamily="34" charset="0"/>
                <a:cs typeface="Arial" panose="020B0604020202020204" pitchFamily="34" charset="0"/>
              </a:rPr>
              <a:t>Das Beste für mein Kind</a:t>
            </a:r>
            <a:endParaRPr lang="de-DE" sz="4800" b="1" dirty="0">
              <a:solidFill>
                <a:prstClr val="white"/>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4" name="Textfeld 3"/>
          <p:cNvSpPr txBox="1"/>
          <p:nvPr/>
        </p:nvSpPr>
        <p:spPr>
          <a:xfrm>
            <a:off x="6355878" y="1590930"/>
            <a:ext cx="2162772" cy="523220"/>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Gesundheit</a:t>
            </a:r>
            <a:endParaRPr lang="de-DE" sz="2800" b="1" i="1" dirty="0">
              <a:solidFill>
                <a:srgbClr val="C00000">
                  <a:lumMod val="75000"/>
                </a:srgbClr>
              </a:solidFill>
              <a:latin typeface="Arial"/>
              <a:cs typeface="Arial"/>
            </a:endParaRPr>
          </a:p>
        </p:txBody>
      </p:sp>
      <p:sp>
        <p:nvSpPr>
          <p:cNvPr id="5" name="Textfeld 4"/>
          <p:cNvSpPr txBox="1"/>
          <p:nvPr/>
        </p:nvSpPr>
        <p:spPr>
          <a:xfrm>
            <a:off x="45902" y="3421387"/>
            <a:ext cx="2563522" cy="523220"/>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Gemeinschaft</a:t>
            </a:r>
            <a:endParaRPr lang="de-DE" sz="2800" b="1" i="1" dirty="0">
              <a:solidFill>
                <a:srgbClr val="C00000">
                  <a:lumMod val="75000"/>
                </a:srgbClr>
              </a:solidFill>
              <a:latin typeface="Arial"/>
              <a:cs typeface="Arial"/>
            </a:endParaRPr>
          </a:p>
        </p:txBody>
      </p:sp>
      <p:sp>
        <p:nvSpPr>
          <p:cNvPr id="6" name="Textfeld 5"/>
          <p:cNvSpPr txBox="1"/>
          <p:nvPr/>
        </p:nvSpPr>
        <p:spPr>
          <a:xfrm>
            <a:off x="6757948" y="836712"/>
            <a:ext cx="2231701" cy="584775"/>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Zuwendun</a:t>
            </a:r>
            <a:r>
              <a:rPr lang="de-DE" sz="3200" b="1" i="1" dirty="0" smtClean="0">
                <a:solidFill>
                  <a:srgbClr val="C00000">
                    <a:lumMod val="75000"/>
                  </a:srgbClr>
                </a:solidFill>
                <a:latin typeface="Arial"/>
                <a:cs typeface="Arial"/>
              </a:rPr>
              <a:t>g</a:t>
            </a:r>
            <a:endParaRPr lang="de-DE" sz="3200" b="1" i="1" dirty="0">
              <a:solidFill>
                <a:srgbClr val="C00000">
                  <a:lumMod val="75000"/>
                </a:srgbClr>
              </a:solidFill>
              <a:latin typeface="Arial"/>
              <a:cs typeface="Arial"/>
            </a:endParaRPr>
          </a:p>
        </p:txBody>
      </p:sp>
      <p:sp>
        <p:nvSpPr>
          <p:cNvPr id="7" name="Textfeld 6"/>
          <p:cNvSpPr txBox="1"/>
          <p:nvPr/>
        </p:nvSpPr>
        <p:spPr>
          <a:xfrm>
            <a:off x="5913653" y="2264508"/>
            <a:ext cx="2042547" cy="523220"/>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Begleitung</a:t>
            </a:r>
            <a:endParaRPr lang="de-DE" sz="2800" b="1" i="1" dirty="0">
              <a:solidFill>
                <a:srgbClr val="C00000">
                  <a:lumMod val="75000"/>
                </a:srgbClr>
              </a:solidFill>
              <a:latin typeface="Arial"/>
              <a:cs typeface="Arial"/>
            </a:endParaRPr>
          </a:p>
        </p:txBody>
      </p:sp>
      <p:sp>
        <p:nvSpPr>
          <p:cNvPr id="8" name="Textfeld 7"/>
          <p:cNvSpPr txBox="1"/>
          <p:nvPr/>
        </p:nvSpPr>
        <p:spPr>
          <a:xfrm>
            <a:off x="645130" y="1549401"/>
            <a:ext cx="1362874" cy="523220"/>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Schutz</a:t>
            </a:r>
            <a:endParaRPr lang="de-DE" sz="2800" b="1" i="1" dirty="0">
              <a:solidFill>
                <a:srgbClr val="C00000">
                  <a:lumMod val="75000"/>
                </a:srgbClr>
              </a:solidFill>
              <a:latin typeface="Arial"/>
              <a:cs typeface="Arial"/>
            </a:endParaRPr>
          </a:p>
        </p:txBody>
      </p:sp>
      <p:sp>
        <p:nvSpPr>
          <p:cNvPr id="9" name="Textfeld 8"/>
          <p:cNvSpPr txBox="1"/>
          <p:nvPr/>
        </p:nvSpPr>
        <p:spPr>
          <a:xfrm>
            <a:off x="5004048" y="3435568"/>
            <a:ext cx="2723823" cy="523220"/>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Lebensqualität</a:t>
            </a:r>
            <a:endParaRPr lang="de-DE" sz="2800" b="1" i="1" dirty="0">
              <a:solidFill>
                <a:srgbClr val="C00000">
                  <a:lumMod val="75000"/>
                </a:srgbClr>
              </a:solidFill>
              <a:latin typeface="Arial"/>
              <a:cs typeface="Arial"/>
            </a:endParaRPr>
          </a:p>
        </p:txBody>
      </p:sp>
      <p:sp>
        <p:nvSpPr>
          <p:cNvPr id="10" name="Textfeld 9"/>
          <p:cNvSpPr txBox="1"/>
          <p:nvPr/>
        </p:nvSpPr>
        <p:spPr>
          <a:xfrm>
            <a:off x="566878" y="2808927"/>
            <a:ext cx="1521570" cy="523220"/>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Bildung</a:t>
            </a:r>
            <a:endParaRPr lang="de-DE" sz="2800" b="1" i="1" dirty="0">
              <a:solidFill>
                <a:srgbClr val="C00000">
                  <a:lumMod val="75000"/>
                </a:srgbClr>
              </a:solidFill>
              <a:latin typeface="Arial"/>
              <a:cs typeface="Arial"/>
            </a:endParaRPr>
          </a:p>
        </p:txBody>
      </p:sp>
      <p:sp>
        <p:nvSpPr>
          <p:cNvPr id="11" name="Textfeld 10"/>
          <p:cNvSpPr txBox="1"/>
          <p:nvPr/>
        </p:nvSpPr>
        <p:spPr>
          <a:xfrm>
            <a:off x="208747" y="2207680"/>
            <a:ext cx="2300630" cy="523220"/>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Entwicklung</a:t>
            </a:r>
            <a:endParaRPr lang="de-DE" sz="2800" b="1" i="1" dirty="0">
              <a:solidFill>
                <a:srgbClr val="C00000">
                  <a:lumMod val="75000"/>
                </a:srgbClr>
              </a:solidFill>
              <a:latin typeface="Arial"/>
              <a:cs typeface="Arial"/>
            </a:endParaRPr>
          </a:p>
        </p:txBody>
      </p:sp>
      <p:sp>
        <p:nvSpPr>
          <p:cNvPr id="12" name="Textfeld 11"/>
          <p:cNvSpPr txBox="1"/>
          <p:nvPr/>
        </p:nvSpPr>
        <p:spPr>
          <a:xfrm>
            <a:off x="5487408" y="2853335"/>
            <a:ext cx="3400290" cy="523220"/>
          </a:xfrm>
          <a:prstGeom prst="rect">
            <a:avLst/>
          </a:prstGeom>
          <a:noFill/>
          <a:effectLst>
            <a:outerShdw blurRad="76200" dist="38100" dir="2700000" algn="tl" rotWithShape="0">
              <a:srgbClr val="000000">
                <a:alpha val="60000"/>
              </a:srgbClr>
            </a:outerShdw>
          </a:effectLst>
        </p:spPr>
        <p:txBody>
          <a:bodyPr wrap="none" rtlCol="0">
            <a:spAutoFit/>
          </a:bodyPr>
          <a:lstStyle/>
          <a:p>
            <a:r>
              <a:rPr lang="de-DE" sz="2800" b="1" i="1" dirty="0" smtClean="0">
                <a:solidFill>
                  <a:srgbClr val="C00000">
                    <a:lumMod val="75000"/>
                  </a:srgbClr>
                </a:solidFill>
                <a:latin typeface="Arial"/>
                <a:cs typeface="Arial"/>
              </a:rPr>
              <a:t>Selbstbestimmung</a:t>
            </a:r>
            <a:endParaRPr lang="de-DE" sz="2800" b="1" i="1" dirty="0">
              <a:solidFill>
                <a:srgbClr val="C00000">
                  <a:lumMod val="75000"/>
                </a:srgbClr>
              </a:solidFill>
              <a:latin typeface="Arial"/>
              <a:cs typeface="Arial"/>
            </a:endParaRPr>
          </a:p>
        </p:txBody>
      </p:sp>
      <p:sp>
        <p:nvSpPr>
          <p:cNvPr id="13" name="Textfeld 12"/>
          <p:cNvSpPr txBox="1"/>
          <p:nvPr/>
        </p:nvSpPr>
        <p:spPr>
          <a:xfrm>
            <a:off x="8031596" y="0"/>
            <a:ext cx="1133644" cy="246221"/>
          </a:xfrm>
          <a:prstGeom prst="rect">
            <a:avLst/>
          </a:prstGeom>
          <a:noFill/>
        </p:spPr>
        <p:txBody>
          <a:bodyPr wrap="none" rtlCol="0">
            <a:spAutoFit/>
          </a:bodyPr>
          <a:lstStyle/>
          <a:p>
            <a:r>
              <a:rPr lang="de-DE" sz="1000" dirty="0" err="1" smtClean="0">
                <a:solidFill>
                  <a:prstClr val="white"/>
                </a:solidFill>
              </a:rPr>
              <a:t>epd/bildservice</a:t>
            </a:r>
            <a:endParaRPr lang="de-DE" sz="1000" dirty="0">
              <a:solidFill>
                <a:prstClr val="white"/>
              </a:solidFill>
            </a:endParaRPr>
          </a:p>
        </p:txBody>
      </p:sp>
    </p:spTree>
    <p:extLst>
      <p:ext uri="{BB962C8B-B14F-4D97-AF65-F5344CB8AC3E}">
        <p14:creationId xmlns:p14="http://schemas.microsoft.com/office/powerpoint/2010/main" val="404189794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named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184" y="-36160"/>
            <a:ext cx="9165240" cy="6894160"/>
          </a:xfrm>
          <a:prstGeom prst="rect">
            <a:avLst/>
          </a:prstGeom>
        </p:spPr>
      </p:pic>
      <p:sp>
        <p:nvSpPr>
          <p:cNvPr id="4" name="Textfeld 3"/>
          <p:cNvSpPr txBox="1"/>
          <p:nvPr/>
        </p:nvSpPr>
        <p:spPr>
          <a:xfrm>
            <a:off x="4557436" y="3665336"/>
            <a:ext cx="3837910" cy="523220"/>
          </a:xfrm>
          <a:prstGeom prst="rect">
            <a:avLst/>
          </a:prstGeom>
          <a:noFill/>
          <a:effectLst/>
        </p:spPr>
        <p:txBody>
          <a:bodyPr wrap="none" rtlCol="0">
            <a:spAutoFit/>
          </a:bodyPr>
          <a:lstStyle/>
          <a:p>
            <a:r>
              <a:rPr lang="de-DE" sz="2800" b="1" i="1" dirty="0" smtClean="0">
                <a:solidFill>
                  <a:srgbClr val="C00000">
                    <a:lumMod val="75000"/>
                  </a:srgbClr>
                </a:solidFill>
                <a:latin typeface="Arial" panose="020B0604020202020204" pitchFamily="34" charset="0"/>
                <a:cs typeface="Arial" panose="020B0604020202020204" pitchFamily="34" charset="0"/>
              </a:rPr>
              <a:t>Religiöse Erziehung?</a:t>
            </a:r>
            <a:endParaRPr lang="de-DE" sz="2800" b="1" i="1" dirty="0">
              <a:solidFill>
                <a:srgbClr val="C00000">
                  <a:lumMod val="75000"/>
                </a:srgbClr>
              </a:solidFill>
              <a:latin typeface="Arial" panose="020B0604020202020204" pitchFamily="34" charset="0"/>
              <a:cs typeface="Arial" panose="020B0604020202020204" pitchFamily="34" charset="0"/>
            </a:endParaRPr>
          </a:p>
        </p:txBody>
      </p:sp>
      <p:sp>
        <p:nvSpPr>
          <p:cNvPr id="5" name="Textfeld 4"/>
          <p:cNvSpPr txBox="1"/>
          <p:nvPr/>
        </p:nvSpPr>
        <p:spPr>
          <a:xfrm>
            <a:off x="8031596" y="0"/>
            <a:ext cx="1133644" cy="246221"/>
          </a:xfrm>
          <a:prstGeom prst="rect">
            <a:avLst/>
          </a:prstGeom>
          <a:noFill/>
        </p:spPr>
        <p:txBody>
          <a:bodyPr wrap="none" rtlCol="0">
            <a:spAutoFit/>
          </a:bodyPr>
          <a:lstStyle/>
          <a:p>
            <a:r>
              <a:rPr lang="de-DE" sz="1000" dirty="0" err="1" smtClean="0">
                <a:solidFill>
                  <a:prstClr val="white"/>
                </a:solidFill>
              </a:rPr>
              <a:t>epd/bildservice</a:t>
            </a:r>
            <a:endParaRPr lang="de-DE" sz="1000" dirty="0">
              <a:solidFill>
                <a:prstClr val="white"/>
              </a:solidFill>
            </a:endParaRPr>
          </a:p>
        </p:txBody>
      </p:sp>
    </p:spTree>
    <p:extLst>
      <p:ext uri="{BB962C8B-B14F-4D97-AF65-F5344CB8AC3E}">
        <p14:creationId xmlns:p14="http://schemas.microsoft.com/office/powerpoint/2010/main" val="215050003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iterate type="lt">
                                    <p:tmPct val="4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nam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74" y="-36195"/>
            <a:ext cx="9176074" cy="6894195"/>
          </a:xfrm>
          <a:prstGeom prst="rect">
            <a:avLst/>
          </a:prstGeom>
        </p:spPr>
      </p:pic>
      <p:sp>
        <p:nvSpPr>
          <p:cNvPr id="3" name="Titel 1"/>
          <p:cNvSpPr txBox="1">
            <a:spLocks/>
          </p:cNvSpPr>
          <p:nvPr/>
        </p:nvSpPr>
        <p:spPr>
          <a:xfrm>
            <a:off x="-1" y="2971800"/>
            <a:ext cx="9176235" cy="4572000"/>
          </a:xfrm>
          <a:prstGeom prst="rect">
            <a:avLst/>
          </a:prstGeom>
          <a:effectLst>
            <a:outerShdw blurRad="50800" dist="38100" dir="2700000">
              <a:srgbClr val="000000">
                <a:alpha val="43000"/>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2400"/>
              </a:spcAft>
              <a:defRPr/>
            </a:pPr>
            <a:endParaRPr lang="de-DE" sz="3600" b="1" i="1" dirty="0">
              <a:solidFill>
                <a:srgbClr val="FFB400"/>
              </a:solidFill>
              <a:latin typeface="Arial"/>
              <a:cs typeface="Arial"/>
            </a:endParaRPr>
          </a:p>
        </p:txBody>
      </p:sp>
      <p:sp>
        <p:nvSpPr>
          <p:cNvPr id="4" name="Textfeld 3"/>
          <p:cNvSpPr txBox="1"/>
          <p:nvPr/>
        </p:nvSpPr>
        <p:spPr>
          <a:xfrm>
            <a:off x="8042590" y="35"/>
            <a:ext cx="1133644" cy="246221"/>
          </a:xfrm>
          <a:prstGeom prst="rect">
            <a:avLst/>
          </a:prstGeom>
          <a:noFill/>
        </p:spPr>
        <p:txBody>
          <a:bodyPr wrap="none" rtlCol="0">
            <a:spAutoFit/>
          </a:bodyPr>
          <a:lstStyle/>
          <a:p>
            <a:r>
              <a:rPr lang="de-DE" sz="1000" dirty="0" err="1" smtClean="0">
                <a:solidFill>
                  <a:prstClr val="white"/>
                </a:solidFill>
              </a:rPr>
              <a:t>epd/bildservice</a:t>
            </a:r>
            <a:endParaRPr lang="de-DE" sz="1000" dirty="0">
              <a:solidFill>
                <a:prstClr val="white"/>
              </a:solidFill>
            </a:endParaRPr>
          </a:p>
        </p:txBody>
      </p:sp>
      <p:sp>
        <p:nvSpPr>
          <p:cNvPr id="5" name="Rechteck 4"/>
          <p:cNvSpPr/>
          <p:nvPr/>
        </p:nvSpPr>
        <p:spPr>
          <a:xfrm>
            <a:off x="1546967" y="4488120"/>
            <a:ext cx="7565804" cy="2369880"/>
          </a:xfrm>
          <a:prstGeom prst="rect">
            <a:avLst/>
          </a:prstGeom>
          <a:solidFill>
            <a:schemeClr val="bg1">
              <a:alpha val="40000"/>
            </a:schemeClr>
          </a:solidFill>
          <a:effectLst>
            <a:outerShdw blurRad="50800" dist="38100" dir="2700000" algn="tl" rotWithShape="0">
              <a:prstClr val="black">
                <a:alpha val="40000"/>
              </a:prstClr>
            </a:outerShdw>
          </a:effectLst>
        </p:spPr>
        <p:txBody>
          <a:bodyPr wrap="square">
            <a:spAutoFit/>
          </a:bodyPr>
          <a:lstStyle/>
          <a:p>
            <a:pPr>
              <a:spcAft>
                <a:spcPts val="2400"/>
              </a:spcAft>
              <a:defRPr/>
            </a:pPr>
            <a:r>
              <a:rPr lang="de-DE" sz="3600" b="1" i="1" dirty="0">
                <a:solidFill>
                  <a:srgbClr val="C00000">
                    <a:lumMod val="75000"/>
                  </a:srgbClr>
                </a:solidFill>
                <a:effectLst>
                  <a:outerShdw blurRad="50800" dist="38100" dir="2700000" algn="tl" rotWithShape="0">
                    <a:prstClr val="black">
                      <a:alpha val="42000"/>
                    </a:prstClr>
                  </a:outerShdw>
                </a:effectLst>
                <a:latin typeface="Arial"/>
                <a:cs typeface="Arial"/>
              </a:rPr>
              <a:t>Jedes</a:t>
            </a:r>
            <a:r>
              <a:rPr lang="de-DE" sz="3600" b="1" i="1" dirty="0">
                <a:solidFill>
                  <a:srgbClr val="C00000">
                    <a:lumMod val="75000"/>
                  </a:srgbClr>
                </a:solidFill>
                <a:effectLst>
                  <a:outerShdw blurRad="50800" dist="38100" dir="2700000" algn="tl" rotWithShape="0">
                    <a:prstClr val="black">
                      <a:alpha val="40000"/>
                    </a:prstClr>
                  </a:outerShdw>
                </a:effectLst>
                <a:latin typeface="Arial"/>
                <a:cs typeface="Arial"/>
              </a:rPr>
              <a:t> Kind ist ein Wunder.</a:t>
            </a:r>
          </a:p>
          <a:p>
            <a:pPr>
              <a:spcAft>
                <a:spcPts val="2400"/>
              </a:spcAft>
              <a:defRPr/>
            </a:pPr>
            <a:r>
              <a:rPr lang="de-DE" sz="3600" b="1" i="1" dirty="0">
                <a:solidFill>
                  <a:srgbClr val="C00000">
                    <a:lumMod val="75000"/>
                  </a:srgbClr>
                </a:solidFill>
                <a:effectLst>
                  <a:outerShdw blurRad="50800" dist="38100" dir="2700000" algn="tl" rotWithShape="0">
                    <a:prstClr val="black">
                      <a:alpha val="40000"/>
                    </a:prstClr>
                  </a:outerShdw>
                </a:effectLst>
                <a:latin typeface="Arial"/>
                <a:cs typeface="Arial"/>
              </a:rPr>
              <a:t>Zart und verletzlich </a:t>
            </a:r>
            <a:r>
              <a:rPr lang="de-DE" sz="3600" b="1" i="1" dirty="0" smtClean="0">
                <a:solidFill>
                  <a:srgbClr val="C00000">
                    <a:lumMod val="75000"/>
                  </a:srgbClr>
                </a:solidFill>
                <a:effectLst>
                  <a:outerShdw blurRad="50800" dist="38100" dir="2700000" algn="tl" rotWithShape="0">
                    <a:prstClr val="black">
                      <a:alpha val="40000"/>
                    </a:prstClr>
                  </a:outerShdw>
                </a:effectLst>
                <a:latin typeface="Arial"/>
                <a:cs typeface="Arial"/>
              </a:rPr>
              <a:t>und </a:t>
            </a:r>
            <a:r>
              <a:rPr lang="de-DE" sz="3600" b="1" i="1" dirty="0">
                <a:solidFill>
                  <a:srgbClr val="C00000">
                    <a:lumMod val="75000"/>
                  </a:srgbClr>
                </a:solidFill>
                <a:effectLst>
                  <a:outerShdw blurRad="50800" dist="38100" dir="2700000" algn="tl" rotWithShape="0">
                    <a:prstClr val="black">
                      <a:alpha val="40000"/>
                    </a:prstClr>
                  </a:outerShdw>
                </a:effectLst>
                <a:latin typeface="Arial"/>
                <a:cs typeface="Arial"/>
              </a:rPr>
              <a:t>zugleich </a:t>
            </a:r>
          </a:p>
          <a:p>
            <a:pPr>
              <a:spcAft>
                <a:spcPts val="2400"/>
              </a:spcAft>
              <a:defRPr/>
            </a:pPr>
            <a:r>
              <a:rPr lang="de-DE" sz="3600" b="1" i="1" dirty="0">
                <a:solidFill>
                  <a:srgbClr val="C00000">
                    <a:lumMod val="75000"/>
                  </a:srgbClr>
                </a:solidFill>
                <a:effectLst>
                  <a:outerShdw blurRad="50800" dist="38100" dir="2700000" algn="tl" rotWithShape="0">
                    <a:prstClr val="black">
                      <a:alpha val="40000"/>
                    </a:prstClr>
                  </a:outerShdw>
                </a:effectLst>
                <a:latin typeface="Arial"/>
                <a:cs typeface="Arial"/>
              </a:rPr>
              <a:t>voller Lebenswillen und Kraft.</a:t>
            </a:r>
          </a:p>
        </p:txBody>
      </p:sp>
    </p:spTree>
    <p:extLst>
      <p:ext uri="{BB962C8B-B14F-4D97-AF65-F5344CB8AC3E}">
        <p14:creationId xmlns:p14="http://schemas.microsoft.com/office/powerpoint/2010/main" val="373100229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33"/>
          <a:stretch/>
        </p:blipFill>
        <p:spPr bwMode="auto">
          <a:xfrm>
            <a:off x="0" y="0"/>
            <a:ext cx="925252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7696200" y="35"/>
            <a:ext cx="1446780" cy="246221"/>
          </a:xfrm>
          <a:prstGeom prst="rect">
            <a:avLst/>
          </a:prstGeom>
          <a:noFill/>
        </p:spPr>
        <p:txBody>
          <a:bodyPr wrap="none" rtlCol="0">
            <a:spAutoFit/>
          </a:bodyPr>
          <a:lstStyle/>
          <a:p>
            <a:r>
              <a:rPr lang="de-DE" sz="1000" dirty="0" smtClean="0">
                <a:solidFill>
                  <a:prstClr val="white"/>
                </a:solidFill>
              </a:rPr>
              <a:t>Foto: Steffen </a:t>
            </a:r>
            <a:r>
              <a:rPr lang="de-DE" sz="1000" dirty="0" err="1" smtClean="0">
                <a:solidFill>
                  <a:prstClr val="white"/>
                </a:solidFill>
              </a:rPr>
              <a:t>Giersch</a:t>
            </a:r>
            <a:endParaRPr lang="de-DE" sz="1000" dirty="0">
              <a:solidFill>
                <a:prstClr val="white"/>
              </a:solidFill>
            </a:endParaRPr>
          </a:p>
        </p:txBody>
      </p:sp>
      <p:sp>
        <p:nvSpPr>
          <p:cNvPr id="7" name="Titel 1"/>
          <p:cNvSpPr txBox="1">
            <a:spLocks/>
          </p:cNvSpPr>
          <p:nvPr/>
        </p:nvSpPr>
        <p:spPr>
          <a:xfrm>
            <a:off x="1763688" y="5445225"/>
            <a:ext cx="6408712" cy="1412776"/>
          </a:xfrm>
          <a:prstGeom prst="rect">
            <a:avLst/>
          </a:prstGeom>
          <a:solidFill>
            <a:schemeClr val="bg1">
              <a:alpha val="40000"/>
            </a:schemeClr>
          </a:solidFill>
          <a:effectLst>
            <a:innerShdw blurRad="63500" dist="50800" dir="5400000">
              <a:prstClr val="black">
                <a:alpha val="50000"/>
              </a:prstClr>
            </a:innerShdw>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defRPr/>
            </a:pPr>
            <a:r>
              <a:rPr lang="de-DE" sz="3600" b="1" i="1" dirty="0">
                <a:solidFill>
                  <a:srgbClr val="C00000">
                    <a:lumMod val="75000"/>
                  </a:srgbClr>
                </a:solidFill>
                <a:effectLst>
                  <a:outerShdw blurRad="50800" dist="38100" dir="2700000" algn="tl" rotWithShape="0">
                    <a:prstClr val="black">
                      <a:alpha val="40000"/>
                    </a:prstClr>
                  </a:outerShdw>
                </a:effectLst>
                <a:latin typeface="Arial" panose="020B0604020202020204" pitchFamily="34" charset="0"/>
              </a:rPr>
              <a:t>Jedes Kind ist zugleich </a:t>
            </a:r>
          </a:p>
          <a:p>
            <a:pPr marL="182880" algn="ctr" defTabSz="914400">
              <a:spcBef>
                <a:spcPct val="0"/>
              </a:spcBef>
              <a:buClr>
                <a:srgbClr val="C00000">
                  <a:lumMod val="75000"/>
                </a:srgbClr>
              </a:buClr>
              <a:buSzPct val="128000"/>
              <a:defRPr/>
            </a:pPr>
            <a:r>
              <a:rPr lang="de-DE" sz="3600" b="1" i="1" dirty="0">
                <a:solidFill>
                  <a:srgbClr val="C00000">
                    <a:lumMod val="75000"/>
                  </a:srgbClr>
                </a:solidFill>
                <a:effectLst>
                  <a:outerShdw blurRad="50800" dist="38100" dir="2700000" algn="tl" rotWithShape="0">
                    <a:prstClr val="black">
                      <a:alpha val="40000"/>
                    </a:prstClr>
                  </a:outerShdw>
                </a:effectLst>
                <a:latin typeface="Arial" panose="020B0604020202020204" pitchFamily="34" charset="0"/>
              </a:rPr>
              <a:t>Gabe und Aufgabe</a:t>
            </a:r>
            <a:r>
              <a:rPr lang="de-DE" sz="3600" b="1" i="1" dirty="0" smtClean="0">
                <a:solidFill>
                  <a:srgbClr val="C00000">
                    <a:lumMod val="75000"/>
                  </a:srgbClr>
                </a:solidFill>
                <a:effectLst>
                  <a:outerShdw blurRad="50800" dist="38100" dir="2700000" algn="tl" rotWithShape="0">
                    <a:prstClr val="black">
                      <a:alpha val="40000"/>
                    </a:prstClr>
                  </a:outerShdw>
                </a:effectLst>
                <a:latin typeface="Arial" panose="020B0604020202020204" pitchFamily="34" charset="0"/>
              </a:rPr>
              <a:t>.</a:t>
            </a:r>
            <a:endParaRPr lang="de-DE" sz="3600" b="1" i="1" dirty="0">
              <a:solidFill>
                <a:srgbClr val="C00000">
                  <a:lumMod val="75000"/>
                </a:srgbClr>
              </a:solidFill>
              <a:effectLst>
                <a:outerShdw blurRad="50800" dist="38100" dir="2700000" algn="tl" rotWithShape="0">
                  <a:prstClr val="black">
                    <a:alpha val="40000"/>
                  </a:prstClr>
                </a:outerShdw>
              </a:effectLst>
              <a:latin typeface="Arial" panose="020B0604020202020204" pitchFamily="34" charset="0"/>
            </a:endParaRPr>
          </a:p>
        </p:txBody>
      </p:sp>
    </p:spTree>
    <p:extLst>
      <p:ext uri="{BB962C8B-B14F-4D97-AF65-F5344CB8AC3E}">
        <p14:creationId xmlns:p14="http://schemas.microsoft.com/office/powerpoint/2010/main" val="380359388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named (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6195"/>
            <a:ext cx="9176131" cy="6894195"/>
          </a:xfrm>
          <a:prstGeom prst="rect">
            <a:avLst/>
          </a:prstGeom>
        </p:spPr>
      </p:pic>
      <p:sp>
        <p:nvSpPr>
          <p:cNvPr id="3" name="Titel 1"/>
          <p:cNvSpPr txBox="1">
            <a:spLocks/>
          </p:cNvSpPr>
          <p:nvPr/>
        </p:nvSpPr>
        <p:spPr>
          <a:xfrm>
            <a:off x="0" y="4293096"/>
            <a:ext cx="5615609" cy="2564904"/>
          </a:xfrm>
          <a:prstGeom prst="rect">
            <a:avLst/>
          </a:prstGeom>
          <a:solidFill>
            <a:schemeClr val="bg2">
              <a:alpha val="40000"/>
            </a:schemeClr>
          </a:solidFill>
          <a:effectLst>
            <a:outerShdw blurRad="50800" dist="38100" dir="2700000">
              <a:srgbClr val="000000">
                <a:alpha val="43000"/>
              </a:srgbClr>
            </a:outerShdw>
            <a:softEdge rad="127000"/>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2400"/>
              </a:spcAft>
              <a:defRPr/>
            </a:pPr>
            <a:r>
              <a:rPr lang="de-DE" sz="3600" b="1" i="1" dirty="0" smtClean="0">
                <a:solidFill>
                  <a:srgbClr val="C00000">
                    <a:lumMod val="75000"/>
                  </a:srgbClr>
                </a:solidFill>
                <a:effectLst>
                  <a:outerShdw blurRad="38100" dist="38100" dir="2700000" algn="tl">
                    <a:srgbClr val="000000">
                      <a:alpha val="43137"/>
                    </a:srgbClr>
                  </a:outerShdw>
                </a:effectLst>
                <a:latin typeface="Arial"/>
                <a:cs typeface="Arial"/>
              </a:rPr>
              <a:t>Jedes Kind ist </a:t>
            </a:r>
          </a:p>
          <a:p>
            <a:pPr>
              <a:spcAft>
                <a:spcPts val="2400"/>
              </a:spcAft>
              <a:defRPr/>
            </a:pPr>
            <a:r>
              <a:rPr lang="de-DE" sz="3600" b="1" i="1" dirty="0" smtClean="0">
                <a:solidFill>
                  <a:srgbClr val="C00000">
                    <a:lumMod val="75000"/>
                  </a:srgbClr>
                </a:solidFill>
                <a:effectLst>
                  <a:outerShdw blurRad="38100" dist="38100" dir="2700000" algn="tl">
                    <a:srgbClr val="000000">
                      <a:alpha val="43137"/>
                    </a:srgbClr>
                  </a:outerShdw>
                </a:effectLst>
                <a:latin typeface="Arial"/>
                <a:cs typeface="Arial"/>
              </a:rPr>
              <a:t>auf andere angewiesen</a:t>
            </a:r>
          </a:p>
          <a:p>
            <a:pPr>
              <a:spcAft>
                <a:spcPts val="2400"/>
              </a:spcAft>
              <a:defRPr/>
            </a:pPr>
            <a:r>
              <a:rPr lang="de-DE" sz="3600" b="1" i="1" dirty="0" smtClean="0">
                <a:solidFill>
                  <a:srgbClr val="C00000">
                    <a:lumMod val="75000"/>
                  </a:srgbClr>
                </a:solidFill>
                <a:effectLst>
                  <a:outerShdw blurRad="38100" dist="38100" dir="2700000" algn="tl">
                    <a:srgbClr val="000000">
                      <a:alpha val="43137"/>
                    </a:srgbClr>
                  </a:outerShdw>
                </a:effectLst>
                <a:latin typeface="Arial"/>
                <a:cs typeface="Arial"/>
              </a:rPr>
              <a:t>und ein Segen.</a:t>
            </a:r>
            <a:endParaRPr lang="de-DE" sz="3600" b="1" i="1" dirty="0">
              <a:solidFill>
                <a:srgbClr val="C00000">
                  <a:lumMod val="75000"/>
                </a:srgbClr>
              </a:solidFill>
              <a:effectLst>
                <a:outerShdw blurRad="38100" dist="38100" dir="2700000" algn="tl">
                  <a:srgbClr val="000000">
                    <a:alpha val="43137"/>
                  </a:srgbClr>
                </a:outerShdw>
              </a:effectLst>
              <a:latin typeface="Arial"/>
              <a:cs typeface="Arial"/>
            </a:endParaRPr>
          </a:p>
        </p:txBody>
      </p:sp>
      <p:sp>
        <p:nvSpPr>
          <p:cNvPr id="4" name="Textfeld 3"/>
          <p:cNvSpPr txBox="1"/>
          <p:nvPr/>
        </p:nvSpPr>
        <p:spPr>
          <a:xfrm>
            <a:off x="8042590" y="0"/>
            <a:ext cx="1133644" cy="246221"/>
          </a:xfrm>
          <a:prstGeom prst="rect">
            <a:avLst/>
          </a:prstGeom>
          <a:noFill/>
        </p:spPr>
        <p:txBody>
          <a:bodyPr wrap="none" rtlCol="0">
            <a:spAutoFit/>
          </a:bodyPr>
          <a:lstStyle/>
          <a:p>
            <a:r>
              <a:rPr lang="de-DE" sz="1000" dirty="0" err="1" smtClean="0">
                <a:solidFill>
                  <a:prstClr val="white"/>
                </a:solidFill>
              </a:rPr>
              <a:t>epd/bildservice</a:t>
            </a:r>
            <a:endParaRPr lang="de-DE" sz="1000" dirty="0">
              <a:solidFill>
                <a:prstClr val="white"/>
              </a:solidFill>
            </a:endParaRPr>
          </a:p>
        </p:txBody>
      </p:sp>
    </p:spTree>
    <p:extLst>
      <p:ext uri="{BB962C8B-B14F-4D97-AF65-F5344CB8AC3E}">
        <p14:creationId xmlns:p14="http://schemas.microsoft.com/office/powerpoint/2010/main" val="391626969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el 1"/>
          <p:cNvSpPr txBox="1">
            <a:spLocks/>
          </p:cNvSpPr>
          <p:nvPr/>
        </p:nvSpPr>
        <p:spPr>
          <a:xfrm>
            <a:off x="107504" y="908721"/>
            <a:ext cx="3600400" cy="1296144"/>
          </a:xfrm>
          <a:prstGeom prst="rect">
            <a:avLst/>
          </a:prstGeom>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buFont typeface="Georgia" pitchFamily="18" charset="0"/>
              <a:buNone/>
              <a:defRPr/>
            </a:pPr>
            <a:r>
              <a:rPr lang="de-DE" sz="3600" i="1" dirty="0" smtClean="0">
                <a:solidFill>
                  <a:prstClr val="white"/>
                </a:solidFill>
                <a:effectLst/>
                <a:latin typeface="Arial" panose="020B0604020202020204" pitchFamily="34" charset="0"/>
                <a:cs typeface="Arial" panose="020B0604020202020204" pitchFamily="34" charset="0"/>
              </a:rPr>
              <a:t>Das Beste für mein Kind</a:t>
            </a:r>
            <a:endParaRPr lang="de-DE" sz="3600" i="1" dirty="0">
              <a:solidFill>
                <a:prstClr val="white"/>
              </a:solidFill>
              <a:effectLst/>
              <a:latin typeface="Arial" panose="020B0604020202020204" pitchFamily="34" charset="0"/>
              <a:cs typeface="Arial" panose="020B0604020202020204" pitchFamily="34" charset="0"/>
            </a:endParaRPr>
          </a:p>
        </p:txBody>
      </p:sp>
      <p:sp>
        <p:nvSpPr>
          <p:cNvPr id="4" name="Textfeld 3"/>
          <p:cNvSpPr txBox="1"/>
          <p:nvPr/>
        </p:nvSpPr>
        <p:spPr>
          <a:xfrm>
            <a:off x="7831597" y="0"/>
            <a:ext cx="1312403" cy="246221"/>
          </a:xfrm>
          <a:prstGeom prst="rect">
            <a:avLst/>
          </a:prstGeom>
          <a:noFill/>
        </p:spPr>
        <p:txBody>
          <a:bodyPr wrap="none" rtlCol="0">
            <a:spAutoFit/>
          </a:bodyPr>
          <a:lstStyle/>
          <a:p>
            <a:r>
              <a:rPr lang="de-DE" sz="1000" dirty="0" smtClean="0">
                <a:solidFill>
                  <a:prstClr val="white"/>
                </a:solidFill>
              </a:rPr>
              <a:t>Foto: Rainer </a:t>
            </a:r>
            <a:r>
              <a:rPr lang="de-DE" sz="1000" dirty="0" err="1" smtClean="0">
                <a:solidFill>
                  <a:prstClr val="white"/>
                </a:solidFill>
              </a:rPr>
              <a:t>Oettel</a:t>
            </a:r>
            <a:endParaRPr lang="de-DE" sz="1000" dirty="0">
              <a:solidFill>
                <a:prstClr val="white"/>
              </a:solidFill>
            </a:endParaRPr>
          </a:p>
        </p:txBody>
      </p:sp>
      <p:sp>
        <p:nvSpPr>
          <p:cNvPr id="5" name="Textfeld 4"/>
          <p:cNvSpPr txBox="1"/>
          <p:nvPr/>
        </p:nvSpPr>
        <p:spPr>
          <a:xfrm>
            <a:off x="6306161" y="1988840"/>
            <a:ext cx="2810993" cy="1785104"/>
          </a:xfrm>
          <a:prstGeom prst="rect">
            <a:avLst/>
          </a:prstGeom>
          <a:noFill/>
          <a:effectLst>
            <a:outerShdw blurRad="50800" dist="38100" dir="2700000">
              <a:srgbClr val="000000">
                <a:alpha val="43000"/>
              </a:srgbClr>
            </a:outerShdw>
          </a:effectLst>
        </p:spPr>
        <p:txBody>
          <a:bodyPr wrap="square" rtlCol="0">
            <a:spAutoFit/>
          </a:bodyPr>
          <a:lstStyle/>
          <a:p>
            <a:r>
              <a:rPr lang="de-DE" sz="11000" dirty="0" smtClean="0">
                <a:solidFill>
                  <a:prstClr val="white"/>
                </a:solidFill>
                <a:latin typeface="Edwardian Script ITC"/>
                <a:cs typeface="Edwardian Script ITC"/>
              </a:rPr>
              <a:t>Taufe</a:t>
            </a:r>
            <a:endParaRPr lang="de-DE" sz="11000" dirty="0">
              <a:solidFill>
                <a:prstClr val="white"/>
              </a:solidFill>
              <a:latin typeface="Edwardian Script ITC"/>
              <a:cs typeface="Edwardian Script ITC"/>
            </a:endParaRPr>
          </a:p>
        </p:txBody>
      </p:sp>
    </p:spTree>
    <p:extLst>
      <p:ext uri="{BB962C8B-B14F-4D97-AF65-F5344CB8AC3E}">
        <p14:creationId xmlns:p14="http://schemas.microsoft.com/office/powerpoint/2010/main" val="327384132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8" y="-9525"/>
            <a:ext cx="9223376"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869993" y="-1"/>
            <a:ext cx="1312403" cy="246221"/>
          </a:xfrm>
          <a:prstGeom prst="rect">
            <a:avLst/>
          </a:prstGeom>
          <a:noFill/>
        </p:spPr>
        <p:txBody>
          <a:bodyPr wrap="none" rtlCol="0">
            <a:spAutoFit/>
          </a:bodyPr>
          <a:lstStyle/>
          <a:p>
            <a:r>
              <a:rPr lang="de-DE" sz="1000" dirty="0" smtClean="0">
                <a:solidFill>
                  <a:schemeClr val="bg1"/>
                </a:solidFill>
              </a:rPr>
              <a:t>Foto: Rainer </a:t>
            </a:r>
            <a:r>
              <a:rPr lang="de-DE" sz="1000" dirty="0" err="1" smtClean="0">
                <a:solidFill>
                  <a:schemeClr val="bg1"/>
                </a:solidFill>
              </a:rPr>
              <a:t>Oettel</a:t>
            </a:r>
            <a:endParaRPr lang="de-DE" sz="1000" dirty="0">
              <a:solidFill>
                <a:schemeClr val="bg1"/>
              </a:solidFill>
            </a:endParaRPr>
          </a:p>
        </p:txBody>
      </p:sp>
      <p:sp>
        <p:nvSpPr>
          <p:cNvPr id="5" name="Titel 1"/>
          <p:cNvSpPr txBox="1">
            <a:spLocks/>
          </p:cNvSpPr>
          <p:nvPr/>
        </p:nvSpPr>
        <p:spPr>
          <a:xfrm>
            <a:off x="1619672" y="5955169"/>
            <a:ext cx="5184576" cy="896584"/>
          </a:xfrm>
          <a:prstGeom prst="rect">
            <a:avLst/>
          </a:prstGeom>
          <a:solidFill>
            <a:schemeClr val="bg1">
              <a:lumMod val="95000"/>
              <a:alpha val="40000"/>
            </a:schemeClr>
          </a:solidFill>
          <a:effectLst/>
        </p:spPr>
        <p:txBody>
          <a:bodyPr vert="horz" lIns="91440" tIns="45720" rIns="91440" bIns="45720" rtlCol="0" anchor="t" anchorCtr="0">
            <a:noAutofit/>
          </a:bodyPr>
          <a:lstStyle/>
          <a:p>
            <a:pPr marL="182880" algn="ctr" defTabSz="914400">
              <a:spcBef>
                <a:spcPct val="0"/>
              </a:spcBef>
              <a:buClr>
                <a:srgbClr val="C00000">
                  <a:lumMod val="75000"/>
                </a:srgbClr>
              </a:buClr>
              <a:buSzPct val="128000"/>
              <a:buFont typeface="Georgia" pitchFamily="18" charset="0"/>
              <a:buNone/>
              <a:defRPr/>
            </a:pPr>
            <a:r>
              <a:rPr lang="de-DE" sz="4000" b="1" dirty="0" err="1" smtClean="0">
                <a:solidFill>
                  <a:srgbClr val="C00000">
                    <a:lumMod val="75000"/>
                  </a:srgbClr>
                </a:solidFill>
                <a:effectLst>
                  <a:outerShdw blurRad="38100" dist="38100" dir="2700000" algn="tl">
                    <a:srgbClr val="000000">
                      <a:alpha val="43137"/>
                    </a:srgbClr>
                  </a:outerShdw>
                </a:effectLst>
              </a:rPr>
              <a:t>Patenamt</a:t>
            </a:r>
            <a:endParaRPr lang="de-DE" sz="4000" b="1" dirty="0">
              <a:solidFill>
                <a:srgbClr val="C00000">
                  <a:lumMod val="75000"/>
                </a:srgb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Zephyros.thmx</Template>
  <TotalTime>0</TotalTime>
  <Words>3756</Words>
  <Application>Microsoft Office PowerPoint</Application>
  <PresentationFormat>Bildschirmpräsentation (4:3)</PresentationFormat>
  <Paragraphs>253</Paragraphs>
  <Slides>16</Slides>
  <Notes>16</Notes>
  <HiddenSlides>0</HiddenSlides>
  <MMClips>0</MMClips>
  <ScaleCrop>false</ScaleCrop>
  <HeadingPairs>
    <vt:vector size="4" baseType="variant">
      <vt:variant>
        <vt:lpstr>Design</vt:lpstr>
      </vt:variant>
      <vt:variant>
        <vt:i4>14</vt:i4>
      </vt:variant>
      <vt:variant>
        <vt:lpstr>Folientitel</vt:lpstr>
      </vt:variant>
      <vt:variant>
        <vt:i4>16</vt:i4>
      </vt:variant>
    </vt:vector>
  </HeadingPairs>
  <TitlesOfParts>
    <vt:vector size="30" baseType="lpstr">
      <vt:lpstr>Zephyros</vt:lpstr>
      <vt:lpstr>1_Zephyros</vt:lpstr>
      <vt:lpstr>2_Zephyros</vt:lpstr>
      <vt:lpstr>3_Zephyros</vt:lpstr>
      <vt:lpstr>4_Zephyros</vt:lpstr>
      <vt:lpstr>5_Zephyros</vt:lpstr>
      <vt:lpstr>6_Zephyros</vt:lpstr>
      <vt:lpstr>7_Zephyros</vt:lpstr>
      <vt:lpstr>8_Zephyros</vt:lpstr>
      <vt:lpstr>9_Zephyros</vt:lpstr>
      <vt:lpstr>10_Zephyros</vt:lpstr>
      <vt:lpstr>12_Zephyros</vt:lpstr>
      <vt:lpstr>13_Zephyros</vt:lpstr>
      <vt:lpstr>14_Zephyros</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Werbeagentur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Anne Wolf</dc:creator>
  <cp:lastModifiedBy>manja erler</cp:lastModifiedBy>
  <cp:revision>383</cp:revision>
  <cp:lastPrinted>2015-12-16T10:52:06Z</cp:lastPrinted>
  <dcterms:created xsi:type="dcterms:W3CDTF">2015-10-02T13:54:57Z</dcterms:created>
  <dcterms:modified xsi:type="dcterms:W3CDTF">2016-09-14T13:32:21Z</dcterms:modified>
</cp:coreProperties>
</file>